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FFD5409_5364E9DC.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D5400_481754B.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 id="2147483681" r:id="rId6"/>
    <p:sldMasterId id="2147483696" r:id="rId7"/>
  </p:sldMasterIdLst>
  <p:notesMasterIdLst>
    <p:notesMasterId r:id="rId51"/>
  </p:notesMasterIdLst>
  <p:handoutMasterIdLst>
    <p:handoutMasterId r:id="rId52"/>
  </p:handoutMasterIdLst>
  <p:sldIdLst>
    <p:sldId id="286" r:id="rId8"/>
    <p:sldId id="281" r:id="rId9"/>
    <p:sldId id="2147308555" r:id="rId10"/>
    <p:sldId id="5014" r:id="rId11"/>
    <p:sldId id="2147308556" r:id="rId12"/>
    <p:sldId id="2090650349" r:id="rId13"/>
    <p:sldId id="274" r:id="rId14"/>
    <p:sldId id="295" r:id="rId15"/>
    <p:sldId id="2147308550" r:id="rId16"/>
    <p:sldId id="2090650352" r:id="rId17"/>
    <p:sldId id="2147308563" r:id="rId18"/>
    <p:sldId id="2147308552" r:id="rId19"/>
    <p:sldId id="2147308553" r:id="rId20"/>
    <p:sldId id="4973" r:id="rId21"/>
    <p:sldId id="2090650348" r:id="rId22"/>
    <p:sldId id="2090650355" r:id="rId23"/>
    <p:sldId id="2147308564" r:id="rId24"/>
    <p:sldId id="2147308565" r:id="rId25"/>
    <p:sldId id="2147308547" r:id="rId26"/>
    <p:sldId id="259" r:id="rId27"/>
    <p:sldId id="260" r:id="rId28"/>
    <p:sldId id="2147308548" r:id="rId29"/>
    <p:sldId id="2147308549" r:id="rId30"/>
    <p:sldId id="2147308538" r:id="rId31"/>
    <p:sldId id="2147308567" r:id="rId32"/>
    <p:sldId id="2147308566" r:id="rId33"/>
    <p:sldId id="275" r:id="rId34"/>
    <p:sldId id="2147308551" r:id="rId35"/>
    <p:sldId id="2147308541" r:id="rId36"/>
    <p:sldId id="2147308562" r:id="rId37"/>
    <p:sldId id="2147308543" r:id="rId38"/>
    <p:sldId id="2147308544" r:id="rId39"/>
    <p:sldId id="2147308568" r:id="rId40"/>
    <p:sldId id="2147308569" r:id="rId41"/>
    <p:sldId id="2090650293" r:id="rId42"/>
    <p:sldId id="2147308561" r:id="rId43"/>
    <p:sldId id="2147308559" r:id="rId44"/>
    <p:sldId id="2147308571" r:id="rId45"/>
    <p:sldId id="2147308560" r:id="rId46"/>
    <p:sldId id="2147308554" r:id="rId47"/>
    <p:sldId id="2090650347" r:id="rId48"/>
    <p:sldId id="2090650357" r:id="rId49"/>
    <p:sldId id="214730854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E06437-CBE1-4A26-9043-2EAC82913937}">
          <p14:sldIdLst>
            <p14:sldId id="286"/>
            <p14:sldId id="281"/>
          </p14:sldIdLst>
        </p14:section>
        <p14:section name="Logistics" id="{84C168CE-C699-43E2-B58D-6A597580D79E}">
          <p14:sldIdLst>
            <p14:sldId id="2147308555"/>
            <p14:sldId id="5014"/>
            <p14:sldId id="2147308556"/>
            <p14:sldId id="2090650349"/>
          </p14:sldIdLst>
        </p14:section>
        <p14:section name="Introduction" id="{82C23804-EB76-4623-A7B2-515E1C735B23}">
          <p14:sldIdLst>
            <p14:sldId id="274"/>
            <p14:sldId id="295"/>
            <p14:sldId id="2147308550"/>
            <p14:sldId id="2090650352"/>
          </p14:sldIdLst>
        </p14:section>
        <p14:section name="Exercise 1" id="{91983E95-EA58-4EC2-8044-C5235A598BBE}">
          <p14:sldIdLst>
            <p14:sldId id="2147308563"/>
            <p14:sldId id="2147308552"/>
            <p14:sldId id="2147308553"/>
            <p14:sldId id="4973"/>
            <p14:sldId id="2090650348"/>
            <p14:sldId id="2090650355"/>
            <p14:sldId id="2147308564"/>
            <p14:sldId id="2147308565"/>
            <p14:sldId id="2147308547"/>
            <p14:sldId id="259"/>
            <p14:sldId id="260"/>
            <p14:sldId id="2147308548"/>
            <p14:sldId id="2147308549"/>
            <p14:sldId id="2147308538"/>
            <p14:sldId id="2147308567"/>
            <p14:sldId id="2147308566"/>
            <p14:sldId id="275"/>
            <p14:sldId id="2147308551"/>
            <p14:sldId id="2147308541"/>
            <p14:sldId id="2147308562"/>
            <p14:sldId id="2147308543"/>
            <p14:sldId id="2147308544"/>
            <p14:sldId id="2147308568"/>
            <p14:sldId id="2147308569"/>
            <p14:sldId id="2090650293"/>
            <p14:sldId id="2147308561"/>
            <p14:sldId id="2147308559"/>
            <p14:sldId id="2147308571"/>
            <p14:sldId id="2147308560"/>
            <p14:sldId id="2147308554"/>
            <p14:sldId id="2090650347"/>
            <p14:sldId id="2090650357"/>
            <p14:sldId id="2147308545"/>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93421E-B50F-8F82-DE19-03690A67616B}" name="Akash Gopisetty" initials="AG" userId="S::agopiset@mathworks.com::231bc13b-ef0f-4d78-890c-00a81d883f32" providerId="AD"/>
  <p188:author id="{6D629426-ADBF-906D-5EFB-786E53D1A761}" name="Darius Subacius" initials="DS" userId="S::dsubaciu@mathworks.com::198c8362-1b76-48c1-8b8c-3ddaf8379ec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4DC90"/>
    <a:srgbClr val="FFEAA7"/>
    <a:srgbClr val="61D09B"/>
    <a:srgbClr val="92BD39"/>
    <a:srgbClr val="4E88E7"/>
    <a:srgbClr val="FF0000"/>
    <a:srgbClr val="FF6400"/>
    <a:srgbClr val="228B22"/>
    <a:srgbClr val="A020F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DCD6FC-4339-8112-4966-2E09AB98D5B2}" v="73" dt="2025-06-23T15:30:28.154"/>
    <p1510:client id="{E8568A9A-0DED-5850-5EDE-CC139BA75D1D}" v="311" dt="2025-06-23T15:20:45.646"/>
  </p1510:revLst>
</p1510:revInfo>
</file>

<file path=ppt/tableStyles.xml><?xml version="1.0" encoding="utf-8"?>
<a:tblStyleLst xmlns:a="http://schemas.openxmlformats.org/drawingml/2006/main" def="{5C22544A-7EE6-4342-B048-85BDC9FD1C3A}">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1"/>
      </p:guideLst>
    </p:cSldViewPr>
  </p:slide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5/10/relationships/revisionInfo" Target="revisionInfo.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handoutMaster" Target="handoutMasters/handoutMaster1.xml"/></Relationships>
</file>

<file path=ppt/comments/modernComment_7FFD5400_481754B.xml><?xml version="1.0" encoding="utf-8"?>
<p188:cmLst xmlns:a="http://schemas.openxmlformats.org/drawingml/2006/main" xmlns:r="http://schemas.openxmlformats.org/officeDocument/2006/relationships" xmlns:p188="http://schemas.microsoft.com/office/powerpoint/2018/8/main">
  <p188:cm id="{EF745115-A65E-4676-8880-15E6151CB19B}" authorId="{6D629426-ADBF-906D-5EFB-786E53D1A761}" created="2025-06-23T14:16:37.059">
    <pc:sldMkLst xmlns:pc="http://schemas.microsoft.com/office/powerpoint/2013/main/command">
      <pc:docMk/>
      <pc:sldMk cId="75593035" sldId="2147308544"/>
    </pc:sldMkLst>
    <p188:txBody>
      <a:bodyPr/>
      <a:lstStyle/>
      <a:p>
        <a:r>
          <a:rPr lang="en-US"/>
          <a:t>Maybe change the color: too bright :) </a:t>
        </a:r>
      </a:p>
    </p188:txBody>
  </p188:cm>
</p188:cmLst>
</file>

<file path=ppt/comments/modernComment_7FFD5409_5364E9DC.xml><?xml version="1.0" encoding="utf-8"?>
<p188:cmLst xmlns:a="http://schemas.openxmlformats.org/drawingml/2006/main" xmlns:r="http://schemas.openxmlformats.org/officeDocument/2006/relationships" xmlns:p188="http://schemas.microsoft.com/office/powerpoint/2018/8/main">
  <p188:cm id="{8064FB9F-D554-4C3E-8E0F-25FB59A3361D}" authorId="{0C93421E-B50F-8F82-DE19-03690A67616B}" created="2025-05-20T17:52:38.104">
    <pc:sldMkLst xmlns:pc="http://schemas.microsoft.com/office/powerpoint/2013/main/command">
      <pc:docMk/>
      <pc:sldMk cId="1399122396" sldId="2147308553"/>
    </pc:sldMkLst>
    <p188:txBody>
      <a:bodyPr/>
      <a:lstStyle/>
      <a:p>
        <a:r>
          <a:rPr lang="en-US"/>
          <a:t>Say these are system objects which is MATLAB can be used as functions with input arguments</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ata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image" Target="../media/image39.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F1C3E-9988-4EAD-AB23-160967E5AC41}" type="doc">
      <dgm:prSet loTypeId="urn:microsoft.com/office/officeart/2005/8/layout/pList1" loCatId="picture" qsTypeId="urn:microsoft.com/office/officeart/2005/8/quickstyle/simple1" qsCatId="simple" csTypeId="urn:microsoft.com/office/officeart/2005/8/colors/colorful4" csCatId="colorful" phldr="1"/>
      <dgm:spPr/>
      <dgm:t>
        <a:bodyPr/>
        <a:lstStyle/>
        <a:p>
          <a:endParaRPr lang="en-US"/>
        </a:p>
      </dgm:t>
    </dgm:pt>
    <dgm:pt modelId="{8FBB54A9-1CBE-493F-B6A5-BCCA24BEA4A7}">
      <dgm:prSet phldrT="[Text]"/>
      <dgm:spPr/>
      <dgm:t>
        <a:bodyPr/>
        <a:lstStyle/>
        <a:p>
          <a:r>
            <a:rPr lang="en-US"/>
            <a:t>Multifunction Radars</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Wireless Communications</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Satellite Communications</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Audio / Underwater Acoustics</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93DFC6DB-79E7-42C7-8B79-C91915EF4C19}" type="pres">
      <dgm:prSet presAssocID="{A56F1C3E-9988-4EAD-AB23-160967E5AC41}" presName="Name0" presStyleCnt="0">
        <dgm:presLayoutVars>
          <dgm:dir/>
          <dgm:resizeHandles val="exact"/>
        </dgm:presLayoutVars>
      </dgm:prSet>
      <dgm:spPr/>
    </dgm:pt>
    <dgm:pt modelId="{9CCE598C-55A3-48A3-B0D9-F73116938399}" type="pres">
      <dgm:prSet presAssocID="{8FBB54A9-1CBE-493F-B6A5-BCCA24BEA4A7}" presName="compNode" presStyleCnt="0"/>
      <dgm:spPr/>
    </dgm:pt>
    <dgm:pt modelId="{43E360FB-49CC-4C9B-808E-20BE4A111A61}" type="pres">
      <dgm:prSet presAssocID="{8FBB54A9-1CBE-493F-B6A5-BCCA24BEA4A7}" presName="pict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dgm:spPr>
    </dgm:pt>
    <dgm:pt modelId="{8233F628-CE21-4015-AB90-8DDC7771FAB1}" type="pres">
      <dgm:prSet presAssocID="{8FBB54A9-1CBE-493F-B6A5-BCCA24BEA4A7}" presName="textRect" presStyleLbl="revTx" presStyleIdx="0" presStyleCnt="4">
        <dgm:presLayoutVars>
          <dgm:bulletEnabled val="1"/>
        </dgm:presLayoutVars>
      </dgm:prSet>
      <dgm:spPr/>
    </dgm:pt>
    <dgm:pt modelId="{D84A5FC7-7B8B-4EF8-88E9-C5F255E1FE6C}" type="pres">
      <dgm:prSet presAssocID="{9DC689F1-1A90-483C-8AFC-D3D7C9DA1510}" presName="sibTrans" presStyleLbl="sibTrans2D1" presStyleIdx="0" presStyleCnt="0"/>
      <dgm:spPr/>
    </dgm:pt>
    <dgm:pt modelId="{5217732C-6095-44D5-90B3-2301AD2670CF}" type="pres">
      <dgm:prSet presAssocID="{59CC141B-F08D-4872-8B21-B19F3CE13D5C}" presName="compNode" presStyleCnt="0"/>
      <dgm:spPr/>
    </dgm:pt>
    <dgm:pt modelId="{D26242DC-7425-45BF-B692-B6C7E8C902B8}" type="pres">
      <dgm:prSet presAssocID="{59CC141B-F08D-4872-8B21-B19F3CE13D5C}" presName="pictRect" presStyleLbl="nod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dgm:spPr>
    </dgm:pt>
    <dgm:pt modelId="{F6A70C37-274E-4625-8F3A-65897361C23B}" type="pres">
      <dgm:prSet presAssocID="{59CC141B-F08D-4872-8B21-B19F3CE13D5C}" presName="textRect" presStyleLbl="revTx" presStyleIdx="1" presStyleCnt="4">
        <dgm:presLayoutVars>
          <dgm:bulletEnabled val="1"/>
        </dgm:presLayoutVars>
      </dgm:prSet>
      <dgm:spPr/>
    </dgm:pt>
    <dgm:pt modelId="{FF5AA971-BB8D-4900-A2B3-88332222F451}" type="pres">
      <dgm:prSet presAssocID="{A4D75881-B5B4-446A-9CEA-A95B0E6763F5}" presName="sibTrans" presStyleLbl="sibTrans2D1" presStyleIdx="0" presStyleCnt="0"/>
      <dgm:spPr/>
    </dgm:pt>
    <dgm:pt modelId="{25E87F82-990E-4DE1-A7A9-8F4F51C6D380}" type="pres">
      <dgm:prSet presAssocID="{4CC54DDE-364C-4015-87DB-B143CB2D2062}" presName="compNode" presStyleCnt="0"/>
      <dgm:spPr/>
    </dgm:pt>
    <dgm:pt modelId="{EE0284A8-7F76-42F1-8F51-F1F3D3E156F9}" type="pres">
      <dgm:prSet presAssocID="{4CC54DDE-364C-4015-87DB-B143CB2D2062}" presName="pictRect" presStyleLbl="node1" presStyleIdx="2" presStyleCnt="4"/>
      <dgm:spPr>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3000" r="-3000"/>
          </a:stretch>
        </a:blipFill>
      </dgm:spPr>
    </dgm:pt>
    <dgm:pt modelId="{7AFB5D66-751F-41BC-A391-33A0E98B8354}" type="pres">
      <dgm:prSet presAssocID="{4CC54DDE-364C-4015-87DB-B143CB2D2062}" presName="textRect" presStyleLbl="revTx" presStyleIdx="2" presStyleCnt="4">
        <dgm:presLayoutVars>
          <dgm:bulletEnabled val="1"/>
        </dgm:presLayoutVars>
      </dgm:prSet>
      <dgm:spPr/>
    </dgm:pt>
    <dgm:pt modelId="{76E94C2D-7F88-4C57-8FA4-7F75D4AE7FD0}" type="pres">
      <dgm:prSet presAssocID="{8E4E8625-3DCA-4C62-B7D7-A6A9D579544C}" presName="sibTrans" presStyleLbl="sibTrans2D1" presStyleIdx="0" presStyleCnt="0"/>
      <dgm:spPr/>
    </dgm:pt>
    <dgm:pt modelId="{3C925D07-4CD6-40A5-B4F5-0D1732F66747}" type="pres">
      <dgm:prSet presAssocID="{19971AB8-3F84-4E0A-8759-4535A1D01C90}" presName="compNode" presStyleCnt="0"/>
      <dgm:spPr/>
    </dgm:pt>
    <dgm:pt modelId="{F6A46CD1-5BA5-484D-9D7D-226DB1F6D274}" type="pres">
      <dgm:prSet presAssocID="{19971AB8-3F84-4E0A-8759-4535A1D01C90}" presName="pictRect" presStyleLbl="node1" presStyleIdx="3" presStyleCnt="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pt>
    <dgm:pt modelId="{EE5EB137-B8B2-4978-85C4-93AE775686B4}" type="pres">
      <dgm:prSet presAssocID="{19971AB8-3F84-4E0A-8759-4535A1D01C90}" presName="textRect" presStyleLbl="revTx" presStyleIdx="3" presStyleCnt="4">
        <dgm:presLayoutVars>
          <dgm:bulletEnabled val="1"/>
        </dgm:presLayoutVars>
      </dgm:prSet>
      <dgm:spPr/>
    </dgm:pt>
  </dgm:ptLst>
  <dgm:cxnLst>
    <dgm:cxn modelId="{08199801-ABC5-4D3C-80F0-CD84FD250D89}" srcId="{A56F1C3E-9988-4EAD-AB23-160967E5AC41}" destId="{4CC54DDE-364C-4015-87DB-B143CB2D2062}" srcOrd="2" destOrd="0" parTransId="{2F19FAF2-A5C6-4F5B-8B02-CF01846FB2D5}" sibTransId="{8E4E8625-3DCA-4C62-B7D7-A6A9D579544C}"/>
    <dgm:cxn modelId="{2EEDC932-C24A-4F4C-9187-98D94C6DFCED}" type="presOf" srcId="{8E4E8625-3DCA-4C62-B7D7-A6A9D579544C}" destId="{76E94C2D-7F88-4C57-8FA4-7F75D4AE7FD0}" srcOrd="0" destOrd="0" presId="urn:microsoft.com/office/officeart/2005/8/layout/pList1"/>
    <dgm:cxn modelId="{A393CE36-B9F0-45F6-8CF3-0BCE69D02A4A}" type="presOf" srcId="{8FBB54A9-1CBE-493F-B6A5-BCCA24BEA4A7}" destId="{8233F628-CE21-4015-AB90-8DDC7771FAB1}" srcOrd="0" destOrd="0" presId="urn:microsoft.com/office/officeart/2005/8/layout/pList1"/>
    <dgm:cxn modelId="{4112015C-15ED-481A-B7F6-5E121548ECF1}" type="presOf" srcId="{59CC141B-F08D-4872-8B21-B19F3CE13D5C}" destId="{F6A70C37-274E-4625-8F3A-65897361C23B}" srcOrd="0" destOrd="0" presId="urn:microsoft.com/office/officeart/2005/8/layout/pList1"/>
    <dgm:cxn modelId="{F5731268-7C7C-42F2-A1FD-E2A022E110A2}" type="presOf" srcId="{A4D75881-B5B4-446A-9CEA-A95B0E6763F5}" destId="{FF5AA971-BB8D-4900-A2B3-88332222F451}" srcOrd="0" destOrd="0" presId="urn:microsoft.com/office/officeart/2005/8/layout/pList1"/>
    <dgm:cxn modelId="{F4542B7F-4283-4260-992E-76494EA9BE25}" type="presOf" srcId="{9DC689F1-1A90-483C-8AFC-D3D7C9DA1510}" destId="{D84A5FC7-7B8B-4EF8-88E9-C5F255E1FE6C}" srcOrd="0" destOrd="0" presId="urn:microsoft.com/office/officeart/2005/8/layout/pList1"/>
    <dgm:cxn modelId="{868D53AB-DD5D-4183-8837-FD2CD2FE7DAD}" type="presOf" srcId="{4CC54DDE-364C-4015-87DB-B143CB2D2062}" destId="{7AFB5D66-751F-41BC-A391-33A0E98B8354}" srcOrd="0" destOrd="0" presId="urn:microsoft.com/office/officeart/2005/8/layout/pList1"/>
    <dgm:cxn modelId="{9B026CB1-A31E-493C-AE47-315402E918E7}" type="presOf" srcId="{19971AB8-3F84-4E0A-8759-4535A1D01C90}" destId="{EE5EB137-B8B2-4978-85C4-93AE775686B4}" srcOrd="0" destOrd="0" presId="urn:microsoft.com/office/officeart/2005/8/layout/pList1"/>
    <dgm:cxn modelId="{1345D5B7-FEB1-409C-AA00-FAF588C7314F}" srcId="{A56F1C3E-9988-4EAD-AB23-160967E5AC41}" destId="{8FBB54A9-1CBE-493F-B6A5-BCCA24BEA4A7}" srcOrd="0" destOrd="0" parTransId="{DB66BCB9-761E-46CD-B954-FDF5B804A55F}" sibTransId="{9DC689F1-1A90-483C-8AFC-D3D7C9DA1510}"/>
    <dgm:cxn modelId="{509158BD-DA86-4F7D-AD58-8481F67267AC}" type="presOf" srcId="{A56F1C3E-9988-4EAD-AB23-160967E5AC41}" destId="{93DFC6DB-79E7-42C7-8B79-C91915EF4C19}" srcOrd="0" destOrd="0" presId="urn:microsoft.com/office/officeart/2005/8/layout/pList1"/>
    <dgm:cxn modelId="{EB4A25F8-75C4-4D0D-A0E5-7FE234E8918E}" srcId="{A56F1C3E-9988-4EAD-AB23-160967E5AC41}" destId="{19971AB8-3F84-4E0A-8759-4535A1D01C90}" srcOrd="3" destOrd="0" parTransId="{54793297-C65B-400F-A06A-BF7D47EF1FAF}" sibTransId="{0B8C0503-4503-4C9D-8B9C-26741D22A4CE}"/>
    <dgm:cxn modelId="{5D62CBF8-02BC-4AC0-A8B6-189A2B461086}" srcId="{A56F1C3E-9988-4EAD-AB23-160967E5AC41}" destId="{59CC141B-F08D-4872-8B21-B19F3CE13D5C}" srcOrd="1" destOrd="0" parTransId="{251477B7-BE78-4832-819F-E160DA71C0F6}" sibTransId="{A4D75881-B5B4-446A-9CEA-A95B0E6763F5}"/>
    <dgm:cxn modelId="{D4C53BFD-4FE3-4FAC-83E9-190F055B78CC}" type="presParOf" srcId="{93DFC6DB-79E7-42C7-8B79-C91915EF4C19}" destId="{9CCE598C-55A3-48A3-B0D9-F73116938399}" srcOrd="0" destOrd="0" presId="urn:microsoft.com/office/officeart/2005/8/layout/pList1"/>
    <dgm:cxn modelId="{4D8EB2F3-9397-480D-B364-46D9A607C42B}" type="presParOf" srcId="{9CCE598C-55A3-48A3-B0D9-F73116938399}" destId="{43E360FB-49CC-4C9B-808E-20BE4A111A61}" srcOrd="0" destOrd="0" presId="urn:microsoft.com/office/officeart/2005/8/layout/pList1"/>
    <dgm:cxn modelId="{4327E935-6AE1-46DB-A4F9-8C090C1C01C6}" type="presParOf" srcId="{9CCE598C-55A3-48A3-B0D9-F73116938399}" destId="{8233F628-CE21-4015-AB90-8DDC7771FAB1}" srcOrd="1" destOrd="0" presId="urn:microsoft.com/office/officeart/2005/8/layout/pList1"/>
    <dgm:cxn modelId="{37A16838-6644-49EF-B60E-A5C23EB261E7}" type="presParOf" srcId="{93DFC6DB-79E7-42C7-8B79-C91915EF4C19}" destId="{D84A5FC7-7B8B-4EF8-88E9-C5F255E1FE6C}" srcOrd="1" destOrd="0" presId="urn:microsoft.com/office/officeart/2005/8/layout/pList1"/>
    <dgm:cxn modelId="{2BD198DC-E141-4C96-A00B-4C588EE3C749}" type="presParOf" srcId="{93DFC6DB-79E7-42C7-8B79-C91915EF4C19}" destId="{5217732C-6095-44D5-90B3-2301AD2670CF}" srcOrd="2" destOrd="0" presId="urn:microsoft.com/office/officeart/2005/8/layout/pList1"/>
    <dgm:cxn modelId="{44E9DB70-59F3-4698-9A32-077C14E46A5A}" type="presParOf" srcId="{5217732C-6095-44D5-90B3-2301AD2670CF}" destId="{D26242DC-7425-45BF-B692-B6C7E8C902B8}" srcOrd="0" destOrd="0" presId="urn:microsoft.com/office/officeart/2005/8/layout/pList1"/>
    <dgm:cxn modelId="{465746B4-ED52-4A51-A051-BA9D7AA89283}" type="presParOf" srcId="{5217732C-6095-44D5-90B3-2301AD2670CF}" destId="{F6A70C37-274E-4625-8F3A-65897361C23B}" srcOrd="1" destOrd="0" presId="urn:microsoft.com/office/officeart/2005/8/layout/pList1"/>
    <dgm:cxn modelId="{ADC3D893-6705-4160-8F02-97DED04833AF}" type="presParOf" srcId="{93DFC6DB-79E7-42C7-8B79-C91915EF4C19}" destId="{FF5AA971-BB8D-4900-A2B3-88332222F451}" srcOrd="3" destOrd="0" presId="urn:microsoft.com/office/officeart/2005/8/layout/pList1"/>
    <dgm:cxn modelId="{0DC0BA1E-9277-4519-8C0A-76303B733DEE}" type="presParOf" srcId="{93DFC6DB-79E7-42C7-8B79-C91915EF4C19}" destId="{25E87F82-990E-4DE1-A7A9-8F4F51C6D380}" srcOrd="4" destOrd="0" presId="urn:microsoft.com/office/officeart/2005/8/layout/pList1"/>
    <dgm:cxn modelId="{40F4A1BE-3E03-4595-9E92-130BBD17BF56}" type="presParOf" srcId="{25E87F82-990E-4DE1-A7A9-8F4F51C6D380}" destId="{EE0284A8-7F76-42F1-8F51-F1F3D3E156F9}" srcOrd="0" destOrd="0" presId="urn:microsoft.com/office/officeart/2005/8/layout/pList1"/>
    <dgm:cxn modelId="{2E9A28F9-E2CE-40CF-9D9C-458F11F283FE}" type="presParOf" srcId="{25E87F82-990E-4DE1-A7A9-8F4F51C6D380}" destId="{7AFB5D66-751F-41BC-A391-33A0E98B8354}" srcOrd="1" destOrd="0" presId="urn:microsoft.com/office/officeart/2005/8/layout/pList1"/>
    <dgm:cxn modelId="{D12942BF-0B90-4087-82F9-3B4013A49516}" type="presParOf" srcId="{93DFC6DB-79E7-42C7-8B79-C91915EF4C19}" destId="{76E94C2D-7F88-4C57-8FA4-7F75D4AE7FD0}" srcOrd="5" destOrd="0" presId="urn:microsoft.com/office/officeart/2005/8/layout/pList1"/>
    <dgm:cxn modelId="{C743AFB1-8B71-4326-A95C-C666F42A8B6E}" type="presParOf" srcId="{93DFC6DB-79E7-42C7-8B79-C91915EF4C19}" destId="{3C925D07-4CD6-40A5-B4F5-0D1732F66747}" srcOrd="6" destOrd="0" presId="urn:microsoft.com/office/officeart/2005/8/layout/pList1"/>
    <dgm:cxn modelId="{F4F2F307-0D12-4A32-8EC1-B72CB4D13981}" type="presParOf" srcId="{3C925D07-4CD6-40A5-B4F5-0D1732F66747}" destId="{F6A46CD1-5BA5-484D-9D7D-226DB1F6D274}" srcOrd="0" destOrd="0" presId="urn:microsoft.com/office/officeart/2005/8/layout/pList1"/>
    <dgm:cxn modelId="{D476A28E-A728-40C9-A0FE-9227A75D523A}" type="presParOf" srcId="{3C925D07-4CD6-40A5-B4F5-0D1732F66747}" destId="{EE5EB137-B8B2-4978-85C4-93AE775686B4}"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7C499-50A3-4F10-96A5-4DE28F6367EE}"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8CE20EE-9BF8-4F46-8E54-D6C72DE95CD3}">
      <dgm:prSet phldrT="[Text]"/>
      <dgm:spPr/>
      <dgm:t>
        <a:bodyPr/>
        <a:lstStyle/>
        <a:p>
          <a:r>
            <a:rPr lang="en-US"/>
            <a:t>Array Design</a:t>
          </a:r>
        </a:p>
      </dgm:t>
    </dgm:pt>
    <dgm:pt modelId="{301EA2BB-BEE9-4195-9708-A00684994D95}" type="parTrans" cxnId="{7C9CDDFF-FB63-48EB-81DB-D7CE8EE52B7C}">
      <dgm:prSet/>
      <dgm:spPr/>
      <dgm:t>
        <a:bodyPr/>
        <a:lstStyle/>
        <a:p>
          <a:endParaRPr lang="en-US"/>
        </a:p>
      </dgm:t>
    </dgm:pt>
    <dgm:pt modelId="{A714148B-D1E2-413F-8916-861001B5EE22}" type="sibTrans" cxnId="{7C9CDDFF-FB63-48EB-81DB-D7CE8EE52B7C}">
      <dgm:prSet/>
      <dgm:spPr/>
      <dgm:t>
        <a:bodyPr/>
        <a:lstStyle/>
        <a:p>
          <a:endParaRPr lang="en-US"/>
        </a:p>
      </dgm:t>
    </dgm:pt>
    <dgm:pt modelId="{E8CC461B-0591-4DFD-88D6-B4B9097A43EC}">
      <dgm:prSet phldrT="[Text]"/>
      <dgm:spPr/>
      <dgm:t>
        <a:bodyPr/>
        <a:lstStyle/>
        <a:p>
          <a:r>
            <a:rPr lang="en-US"/>
            <a:t>Calibration</a:t>
          </a:r>
        </a:p>
      </dgm:t>
    </dgm:pt>
    <dgm:pt modelId="{443857DB-ED5C-47E3-83E7-78A396C8E4C8}" type="parTrans" cxnId="{F4B98374-81E1-40DD-BF30-CACFBB9EE5D7}">
      <dgm:prSet/>
      <dgm:spPr/>
      <dgm:t>
        <a:bodyPr/>
        <a:lstStyle/>
        <a:p>
          <a:endParaRPr lang="en-US"/>
        </a:p>
      </dgm:t>
    </dgm:pt>
    <dgm:pt modelId="{FC750075-A1A2-471E-B9BD-8D4EE0A640C0}" type="sibTrans" cxnId="{F4B98374-81E1-40DD-BF30-CACFBB9EE5D7}">
      <dgm:prSet/>
      <dgm:spPr/>
      <dgm:t>
        <a:bodyPr/>
        <a:lstStyle/>
        <a:p>
          <a:endParaRPr lang="en-US"/>
        </a:p>
      </dgm:t>
    </dgm:pt>
    <dgm:pt modelId="{7FCA2571-B9F7-40C8-A3FE-7C616262A304}">
      <dgm:prSet phldrT="[Text]"/>
      <dgm:spPr/>
      <dgm:t>
        <a:bodyPr/>
        <a:lstStyle/>
        <a:p>
          <a:r>
            <a:rPr lang="en-US"/>
            <a:t>Interference Mitigation</a:t>
          </a:r>
        </a:p>
      </dgm:t>
    </dgm:pt>
    <dgm:pt modelId="{E71D5E9B-7BEE-485B-B4B4-268D24AD682A}" type="parTrans" cxnId="{EDC67160-B680-4FE6-8843-137B3E960B13}">
      <dgm:prSet/>
      <dgm:spPr/>
      <dgm:t>
        <a:bodyPr/>
        <a:lstStyle/>
        <a:p>
          <a:endParaRPr lang="en-US"/>
        </a:p>
      </dgm:t>
    </dgm:pt>
    <dgm:pt modelId="{4610B8DB-0ADB-42E3-9DDD-76176053D53A}" type="sibTrans" cxnId="{EDC67160-B680-4FE6-8843-137B3E960B13}">
      <dgm:prSet/>
      <dgm:spPr/>
      <dgm:t>
        <a:bodyPr/>
        <a:lstStyle/>
        <a:p>
          <a:endParaRPr lang="en-US"/>
        </a:p>
      </dgm:t>
    </dgm:pt>
    <dgm:pt modelId="{1FC8203D-39C6-428C-8DB2-B260DD811C65}">
      <dgm:prSet phldrT="[Text]"/>
      <dgm:spPr/>
      <dgm:t>
        <a:bodyPr/>
        <a:lstStyle/>
        <a:p>
          <a:r>
            <a:rPr lang="en-US"/>
            <a:t>Mutual Coupling </a:t>
          </a:r>
        </a:p>
      </dgm:t>
    </dgm:pt>
    <dgm:pt modelId="{14044373-C430-437D-A477-450792FD9EB3}" type="parTrans" cxnId="{1F533BC3-9C55-4329-B9BB-56843740BD5B}">
      <dgm:prSet/>
      <dgm:spPr/>
      <dgm:t>
        <a:bodyPr/>
        <a:lstStyle/>
        <a:p>
          <a:endParaRPr lang="en-US"/>
        </a:p>
      </dgm:t>
    </dgm:pt>
    <dgm:pt modelId="{F07A5369-D843-46DB-A5C4-051CF41CD445}" type="sibTrans" cxnId="{1F533BC3-9C55-4329-B9BB-56843740BD5B}">
      <dgm:prSet/>
      <dgm:spPr/>
      <dgm:t>
        <a:bodyPr/>
        <a:lstStyle/>
        <a:p>
          <a:endParaRPr lang="en-US"/>
        </a:p>
      </dgm:t>
    </dgm:pt>
    <dgm:pt modelId="{AB8D57D9-9D00-4E60-9B03-13951A3D1E9D}">
      <dgm:prSet phldrT="[Text]"/>
      <dgm:spPr/>
      <dgm:t>
        <a:bodyPr/>
        <a:lstStyle/>
        <a:p>
          <a:r>
            <a:rPr lang="en-US"/>
            <a:t>Signal Processing</a:t>
          </a:r>
        </a:p>
      </dgm:t>
    </dgm:pt>
    <dgm:pt modelId="{2CFADB23-F73D-44F8-942D-7A279111ADE7}" type="parTrans" cxnId="{56907A49-D1F9-4F65-8BEC-B8A758813AAD}">
      <dgm:prSet/>
      <dgm:spPr/>
      <dgm:t>
        <a:bodyPr/>
        <a:lstStyle/>
        <a:p>
          <a:endParaRPr lang="en-US"/>
        </a:p>
      </dgm:t>
    </dgm:pt>
    <dgm:pt modelId="{CE78CDFB-1329-44D3-A52C-EA6F14B8E512}" type="sibTrans" cxnId="{56907A49-D1F9-4F65-8BEC-B8A758813AAD}">
      <dgm:prSet/>
      <dgm:spPr/>
      <dgm:t>
        <a:bodyPr/>
        <a:lstStyle/>
        <a:p>
          <a:endParaRPr lang="en-US"/>
        </a:p>
      </dgm:t>
    </dgm:pt>
    <dgm:pt modelId="{2B7B21E9-0F1A-46CD-BA68-1859923742FA}">
      <dgm:prSet phldrT="[Text]"/>
      <dgm:spPr/>
      <dgm:t>
        <a:bodyPr/>
        <a:lstStyle/>
        <a:p>
          <a:r>
            <a:rPr lang="en-US"/>
            <a:t>Waveform Design</a:t>
          </a:r>
        </a:p>
      </dgm:t>
    </dgm:pt>
    <dgm:pt modelId="{D366D501-9B88-4D38-B7DB-E7316B5F617E}" type="parTrans" cxnId="{E37A1BC1-A668-481A-9321-C7C2FBAA2087}">
      <dgm:prSet/>
      <dgm:spPr/>
      <dgm:t>
        <a:bodyPr/>
        <a:lstStyle/>
        <a:p>
          <a:endParaRPr lang="en-US"/>
        </a:p>
      </dgm:t>
    </dgm:pt>
    <dgm:pt modelId="{BC551577-C5AE-457D-BA78-210D0C50899D}" type="sibTrans" cxnId="{E37A1BC1-A668-481A-9321-C7C2FBAA2087}">
      <dgm:prSet/>
      <dgm:spPr/>
      <dgm:t>
        <a:bodyPr/>
        <a:lstStyle/>
        <a:p>
          <a:endParaRPr lang="en-US"/>
        </a:p>
      </dgm:t>
    </dgm:pt>
    <dgm:pt modelId="{D2FC72B4-17C3-4DB1-8B32-699E21A03A66}" type="pres">
      <dgm:prSet presAssocID="{4F67C499-50A3-4F10-96A5-4DE28F6367EE}" presName="diagram" presStyleCnt="0">
        <dgm:presLayoutVars>
          <dgm:dir/>
          <dgm:resizeHandles val="exact"/>
        </dgm:presLayoutVars>
      </dgm:prSet>
      <dgm:spPr/>
    </dgm:pt>
    <dgm:pt modelId="{D5507DEA-F68C-4326-ACBD-E906DC40E0A4}" type="pres">
      <dgm:prSet presAssocID="{38CE20EE-9BF8-4F46-8E54-D6C72DE95CD3}" presName="node" presStyleLbl="node1" presStyleIdx="0" presStyleCnt="6">
        <dgm:presLayoutVars>
          <dgm:bulletEnabled val="1"/>
        </dgm:presLayoutVars>
      </dgm:prSet>
      <dgm:spPr/>
    </dgm:pt>
    <dgm:pt modelId="{87C71EAE-B4D2-4175-A51B-AD0CFB5363CA}" type="pres">
      <dgm:prSet presAssocID="{A714148B-D1E2-413F-8916-861001B5EE22}" presName="sibTrans" presStyleCnt="0"/>
      <dgm:spPr/>
    </dgm:pt>
    <dgm:pt modelId="{07E0A74E-9E82-4BC9-9AA5-ECDFA6CACCC9}" type="pres">
      <dgm:prSet presAssocID="{1FC8203D-39C6-428C-8DB2-B260DD811C65}" presName="node" presStyleLbl="node1" presStyleIdx="1" presStyleCnt="6">
        <dgm:presLayoutVars>
          <dgm:bulletEnabled val="1"/>
        </dgm:presLayoutVars>
      </dgm:prSet>
      <dgm:spPr/>
    </dgm:pt>
    <dgm:pt modelId="{5A788B3A-9EFC-4EDA-80CC-3B9B33126FEE}" type="pres">
      <dgm:prSet presAssocID="{F07A5369-D843-46DB-A5C4-051CF41CD445}" presName="sibTrans" presStyleCnt="0"/>
      <dgm:spPr/>
    </dgm:pt>
    <dgm:pt modelId="{359296C7-A809-4A01-ABB9-B0C0EA511E60}" type="pres">
      <dgm:prSet presAssocID="{AB8D57D9-9D00-4E60-9B03-13951A3D1E9D}" presName="node" presStyleLbl="node1" presStyleIdx="2" presStyleCnt="6">
        <dgm:presLayoutVars>
          <dgm:bulletEnabled val="1"/>
        </dgm:presLayoutVars>
      </dgm:prSet>
      <dgm:spPr/>
    </dgm:pt>
    <dgm:pt modelId="{954229B8-2D6C-4CF2-A5E2-C680FC5314C8}" type="pres">
      <dgm:prSet presAssocID="{CE78CDFB-1329-44D3-A52C-EA6F14B8E512}" presName="sibTrans" presStyleCnt="0"/>
      <dgm:spPr/>
    </dgm:pt>
    <dgm:pt modelId="{A7ECADED-BDB0-4C3C-8B17-437720ED3303}" type="pres">
      <dgm:prSet presAssocID="{7FCA2571-B9F7-40C8-A3FE-7C616262A304}" presName="node" presStyleLbl="node1" presStyleIdx="3" presStyleCnt="6">
        <dgm:presLayoutVars>
          <dgm:bulletEnabled val="1"/>
        </dgm:presLayoutVars>
      </dgm:prSet>
      <dgm:spPr/>
    </dgm:pt>
    <dgm:pt modelId="{5D3D16E9-7441-4D0A-B1D8-3447545734B2}" type="pres">
      <dgm:prSet presAssocID="{4610B8DB-0ADB-42E3-9DDD-76176053D53A}" presName="sibTrans" presStyleCnt="0"/>
      <dgm:spPr/>
    </dgm:pt>
    <dgm:pt modelId="{7899C0E3-C228-4C45-9DC8-A510C3C3172F}" type="pres">
      <dgm:prSet presAssocID="{E8CC461B-0591-4DFD-88D6-B4B9097A43EC}" presName="node" presStyleLbl="node1" presStyleIdx="4" presStyleCnt="6">
        <dgm:presLayoutVars>
          <dgm:bulletEnabled val="1"/>
        </dgm:presLayoutVars>
      </dgm:prSet>
      <dgm:spPr/>
    </dgm:pt>
    <dgm:pt modelId="{B1891A32-59BE-4CD1-9CDB-DD900133E257}" type="pres">
      <dgm:prSet presAssocID="{FC750075-A1A2-471E-B9BD-8D4EE0A640C0}" presName="sibTrans" presStyleCnt="0"/>
      <dgm:spPr/>
    </dgm:pt>
    <dgm:pt modelId="{17BBF77F-AF36-48F8-A43D-86FB109C9BAB}" type="pres">
      <dgm:prSet presAssocID="{2B7B21E9-0F1A-46CD-BA68-1859923742FA}" presName="node" presStyleLbl="node1" presStyleIdx="5" presStyleCnt="6">
        <dgm:presLayoutVars>
          <dgm:bulletEnabled val="1"/>
        </dgm:presLayoutVars>
      </dgm:prSet>
      <dgm:spPr/>
    </dgm:pt>
  </dgm:ptLst>
  <dgm:cxnLst>
    <dgm:cxn modelId="{EFDA190E-2F40-4471-BA61-6CFBA433CC90}" type="presOf" srcId="{4F67C499-50A3-4F10-96A5-4DE28F6367EE}" destId="{D2FC72B4-17C3-4DB1-8B32-699E21A03A66}" srcOrd="0" destOrd="0" presId="urn:microsoft.com/office/officeart/2005/8/layout/default"/>
    <dgm:cxn modelId="{EDC67160-B680-4FE6-8843-137B3E960B13}" srcId="{4F67C499-50A3-4F10-96A5-4DE28F6367EE}" destId="{7FCA2571-B9F7-40C8-A3FE-7C616262A304}" srcOrd="3" destOrd="0" parTransId="{E71D5E9B-7BEE-485B-B4B4-268D24AD682A}" sibTransId="{4610B8DB-0ADB-42E3-9DDD-76176053D53A}"/>
    <dgm:cxn modelId="{E7A74361-7907-449C-9683-C82CE2C4F291}" type="presOf" srcId="{1FC8203D-39C6-428C-8DB2-B260DD811C65}" destId="{07E0A74E-9E82-4BC9-9AA5-ECDFA6CACCC9}" srcOrd="0" destOrd="0" presId="urn:microsoft.com/office/officeart/2005/8/layout/default"/>
    <dgm:cxn modelId="{2FB62069-9F9F-48F3-97F9-4A78DA0B0040}" type="presOf" srcId="{38CE20EE-9BF8-4F46-8E54-D6C72DE95CD3}" destId="{D5507DEA-F68C-4326-ACBD-E906DC40E0A4}" srcOrd="0" destOrd="0" presId="urn:microsoft.com/office/officeart/2005/8/layout/default"/>
    <dgm:cxn modelId="{56907A49-D1F9-4F65-8BEC-B8A758813AAD}" srcId="{4F67C499-50A3-4F10-96A5-4DE28F6367EE}" destId="{AB8D57D9-9D00-4E60-9B03-13951A3D1E9D}" srcOrd="2" destOrd="0" parTransId="{2CFADB23-F73D-44F8-942D-7A279111ADE7}" sibTransId="{CE78CDFB-1329-44D3-A52C-EA6F14B8E512}"/>
    <dgm:cxn modelId="{F4B98374-81E1-40DD-BF30-CACFBB9EE5D7}" srcId="{4F67C499-50A3-4F10-96A5-4DE28F6367EE}" destId="{E8CC461B-0591-4DFD-88D6-B4B9097A43EC}" srcOrd="4" destOrd="0" parTransId="{443857DB-ED5C-47E3-83E7-78A396C8E4C8}" sibTransId="{FC750075-A1A2-471E-B9BD-8D4EE0A640C0}"/>
    <dgm:cxn modelId="{F6197786-ED2C-4003-A64A-C3034977B157}" type="presOf" srcId="{AB8D57D9-9D00-4E60-9B03-13951A3D1E9D}" destId="{359296C7-A809-4A01-ABB9-B0C0EA511E60}" srcOrd="0" destOrd="0" presId="urn:microsoft.com/office/officeart/2005/8/layout/default"/>
    <dgm:cxn modelId="{25E0438C-F6E7-4BB3-B32D-CF32B09D84AB}" type="presOf" srcId="{7FCA2571-B9F7-40C8-A3FE-7C616262A304}" destId="{A7ECADED-BDB0-4C3C-8B17-437720ED3303}" srcOrd="0" destOrd="0" presId="urn:microsoft.com/office/officeart/2005/8/layout/default"/>
    <dgm:cxn modelId="{1051C2BB-61B0-4F28-8DAB-30183412F52E}" type="presOf" srcId="{2B7B21E9-0F1A-46CD-BA68-1859923742FA}" destId="{17BBF77F-AF36-48F8-A43D-86FB109C9BAB}" srcOrd="0" destOrd="0" presId="urn:microsoft.com/office/officeart/2005/8/layout/default"/>
    <dgm:cxn modelId="{E37A1BC1-A668-481A-9321-C7C2FBAA2087}" srcId="{4F67C499-50A3-4F10-96A5-4DE28F6367EE}" destId="{2B7B21E9-0F1A-46CD-BA68-1859923742FA}" srcOrd="5" destOrd="0" parTransId="{D366D501-9B88-4D38-B7DB-E7316B5F617E}" sibTransId="{BC551577-C5AE-457D-BA78-210D0C50899D}"/>
    <dgm:cxn modelId="{1F533BC3-9C55-4329-B9BB-56843740BD5B}" srcId="{4F67C499-50A3-4F10-96A5-4DE28F6367EE}" destId="{1FC8203D-39C6-428C-8DB2-B260DD811C65}" srcOrd="1" destOrd="0" parTransId="{14044373-C430-437D-A477-450792FD9EB3}" sibTransId="{F07A5369-D843-46DB-A5C4-051CF41CD445}"/>
    <dgm:cxn modelId="{5F216DF6-C486-441F-A73B-BEB30647F381}" type="presOf" srcId="{E8CC461B-0591-4DFD-88D6-B4B9097A43EC}" destId="{7899C0E3-C228-4C45-9DC8-A510C3C3172F}" srcOrd="0" destOrd="0" presId="urn:microsoft.com/office/officeart/2005/8/layout/default"/>
    <dgm:cxn modelId="{7C9CDDFF-FB63-48EB-81DB-D7CE8EE52B7C}" srcId="{4F67C499-50A3-4F10-96A5-4DE28F6367EE}" destId="{38CE20EE-9BF8-4F46-8E54-D6C72DE95CD3}" srcOrd="0" destOrd="0" parTransId="{301EA2BB-BEE9-4195-9708-A00684994D95}" sibTransId="{A714148B-D1E2-413F-8916-861001B5EE22}"/>
    <dgm:cxn modelId="{4EFD58A7-8885-4EE4-B014-767CEB9A8526}" type="presParOf" srcId="{D2FC72B4-17C3-4DB1-8B32-699E21A03A66}" destId="{D5507DEA-F68C-4326-ACBD-E906DC40E0A4}" srcOrd="0" destOrd="0" presId="urn:microsoft.com/office/officeart/2005/8/layout/default"/>
    <dgm:cxn modelId="{D833D578-4A6F-4F24-AE04-380D5DAC4781}" type="presParOf" srcId="{D2FC72B4-17C3-4DB1-8B32-699E21A03A66}" destId="{87C71EAE-B4D2-4175-A51B-AD0CFB5363CA}" srcOrd="1" destOrd="0" presId="urn:microsoft.com/office/officeart/2005/8/layout/default"/>
    <dgm:cxn modelId="{04FB7FA8-7DA0-4B5D-97C3-3ACD9DD4F635}" type="presParOf" srcId="{D2FC72B4-17C3-4DB1-8B32-699E21A03A66}" destId="{07E0A74E-9E82-4BC9-9AA5-ECDFA6CACCC9}" srcOrd="2" destOrd="0" presId="urn:microsoft.com/office/officeart/2005/8/layout/default"/>
    <dgm:cxn modelId="{9A240FCB-28A7-4614-BB12-788523F7F3E2}" type="presParOf" srcId="{D2FC72B4-17C3-4DB1-8B32-699E21A03A66}" destId="{5A788B3A-9EFC-4EDA-80CC-3B9B33126FEE}" srcOrd="3" destOrd="0" presId="urn:microsoft.com/office/officeart/2005/8/layout/default"/>
    <dgm:cxn modelId="{5E0C827F-B43C-42D7-A925-34FAC62C3FCE}" type="presParOf" srcId="{D2FC72B4-17C3-4DB1-8B32-699E21A03A66}" destId="{359296C7-A809-4A01-ABB9-B0C0EA511E60}" srcOrd="4" destOrd="0" presId="urn:microsoft.com/office/officeart/2005/8/layout/default"/>
    <dgm:cxn modelId="{E901B143-02DB-4935-B637-E0B565C42276}" type="presParOf" srcId="{D2FC72B4-17C3-4DB1-8B32-699E21A03A66}" destId="{954229B8-2D6C-4CF2-A5E2-C680FC5314C8}" srcOrd="5" destOrd="0" presId="urn:microsoft.com/office/officeart/2005/8/layout/default"/>
    <dgm:cxn modelId="{1B1A14F7-E21E-4DBF-9FA7-B22C6284C736}" type="presParOf" srcId="{D2FC72B4-17C3-4DB1-8B32-699E21A03A66}" destId="{A7ECADED-BDB0-4C3C-8B17-437720ED3303}" srcOrd="6" destOrd="0" presId="urn:microsoft.com/office/officeart/2005/8/layout/default"/>
    <dgm:cxn modelId="{4967E87E-33AA-438E-9685-F68BDC0DF1D7}" type="presParOf" srcId="{D2FC72B4-17C3-4DB1-8B32-699E21A03A66}" destId="{5D3D16E9-7441-4D0A-B1D8-3447545734B2}" srcOrd="7" destOrd="0" presId="urn:microsoft.com/office/officeart/2005/8/layout/default"/>
    <dgm:cxn modelId="{9F63D5CA-1D79-4CF9-8B50-2991C4819CB6}" type="presParOf" srcId="{D2FC72B4-17C3-4DB1-8B32-699E21A03A66}" destId="{7899C0E3-C228-4C45-9DC8-A510C3C3172F}" srcOrd="8" destOrd="0" presId="urn:microsoft.com/office/officeart/2005/8/layout/default"/>
    <dgm:cxn modelId="{C6ABE896-DF00-4EF5-A2AC-D9EB5506313D}" type="presParOf" srcId="{D2FC72B4-17C3-4DB1-8B32-699E21A03A66}" destId="{B1891A32-59BE-4CD1-9CDB-DD900133E257}" srcOrd="9" destOrd="0" presId="urn:microsoft.com/office/officeart/2005/8/layout/default"/>
    <dgm:cxn modelId="{B26D6FBB-FB0A-41C0-84B8-D631CB639BF5}" type="presParOf" srcId="{D2FC72B4-17C3-4DB1-8B32-699E21A03A66}" destId="{17BBF77F-AF36-48F8-A43D-86FB109C9BA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dgm:t>
        <a:bodyPr/>
        <a:lstStyle/>
        <a:p>
          <a:r>
            <a:rPr lang="en-US" sz="2400"/>
            <a:t>Element Pattern</a:t>
          </a:r>
        </a:p>
      </dgm:t>
    </dgm:pt>
    <dgm:pt modelId="{9A28B740-022D-40CB-939D-21F09E317BE7}" type="parTrans" cxnId="{D8940B11-A23B-49EE-BFB9-635015511D85}">
      <dgm:prSet/>
      <dgm:spPr/>
      <dgm:t>
        <a:bodyPr/>
        <a:lstStyle/>
        <a:p>
          <a:endParaRPr lang="en-US" sz="1400"/>
        </a:p>
      </dgm:t>
    </dgm:pt>
    <dgm:pt modelId="{0C082520-C119-4E73-AFE9-2F417D6AD593}" type="sibTrans" cxnId="{D8940B11-A23B-49EE-BFB9-635015511D85}">
      <dgm:prSet custT="1"/>
      <dgm:spPr/>
      <dgm:t>
        <a:bodyPr/>
        <a:lstStyle/>
        <a:p>
          <a:endParaRPr lang="en-US" sz="1800"/>
        </a:p>
      </dgm:t>
    </dgm:pt>
    <dgm:pt modelId="{535D5F1F-43E3-4E9C-80C6-9506FF2163ED}">
      <dgm:prSet phldrT="[Text]" custT="1"/>
      <dgm:spPr/>
      <dgm:t>
        <a:bodyPr/>
        <a:lstStyle/>
        <a:p>
          <a:r>
            <a:rPr lang="en-US" sz="2400"/>
            <a:t>Array Pattern</a:t>
          </a:r>
        </a:p>
      </dgm:t>
    </dgm:pt>
    <dgm:pt modelId="{8899E07D-8B36-410D-91ED-AAC8364D0A5C}" type="parTrans" cxnId="{8B0930BA-22F1-4FE0-85A3-BDB498F94E51}">
      <dgm:prSet/>
      <dgm:spPr/>
      <dgm:t>
        <a:bodyPr/>
        <a:lstStyle/>
        <a:p>
          <a:endParaRPr lang="en-US" sz="1400"/>
        </a:p>
      </dgm:t>
    </dgm:pt>
    <dgm:pt modelId="{462B0818-58FD-4F7F-BEFD-01FD01F749ED}" type="sibTrans" cxnId="{8B0930BA-22F1-4FE0-85A3-BDB498F94E51}">
      <dgm:prSet/>
      <dgm:spPr/>
      <dgm:t>
        <a:bodyPr/>
        <a:lstStyle/>
        <a:p>
          <a:endParaRPr lang="en-US" sz="1400"/>
        </a:p>
      </dgm:t>
    </dgm:pt>
    <dgm:pt modelId="{33F1C09D-AE20-4293-9253-7748B1DE7552}">
      <dgm:prSet phldrT="[Text]" custT="1"/>
      <dgm:spPr/>
      <dgm:t>
        <a:bodyPr/>
        <a:lstStyle/>
        <a:p>
          <a:r>
            <a:rPr lang="en-US" sz="2400"/>
            <a:t>Array Factor</a:t>
          </a:r>
        </a:p>
      </dgm:t>
    </dgm:pt>
    <dgm:pt modelId="{52D37366-2924-4E2B-9727-BC68198B4EDF}" type="parTrans" cxnId="{0F89A804-CA00-41D4-A2F5-B55FC46D4729}">
      <dgm:prSet/>
      <dgm:spPr/>
      <dgm:t>
        <a:bodyPr/>
        <a:lstStyle/>
        <a:p>
          <a:endParaRPr lang="en-US"/>
        </a:p>
      </dgm:t>
    </dgm:pt>
    <dgm:pt modelId="{1550ABC5-8A68-44B4-9B6A-3C939A5F57E0}" type="sibTrans" cxnId="{0F89A804-CA00-41D4-A2F5-B55FC46D4729}">
      <dgm:prSet/>
      <dgm:spPr/>
      <dgm:t>
        <a:bodyPr/>
        <a:lstStyle/>
        <a:p>
          <a:endParaRPr lang="en-US"/>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6ED950B-6064-4F78-B838-5BBF620A1F0D}" type="pres">
      <dgm:prSet presAssocID="{33F1C09D-AE20-4293-9253-7748B1DE7552}" presName="node" presStyleLbl="node1" presStyleIdx="1" presStyleCnt="3">
        <dgm:presLayoutVars>
          <dgm:bulletEnabled val="1"/>
        </dgm:presLayoutVars>
      </dgm:prSet>
      <dgm:spPr/>
    </dgm:pt>
    <dgm:pt modelId="{3D1333FB-58B5-4E8A-8BE1-95C00D9DD50E}" type="pres">
      <dgm:prSet presAssocID="{1550ABC5-8A68-44B4-9B6A-3C939A5F57E0}" presName="spacerL" presStyleCnt="0"/>
      <dgm:spPr/>
    </dgm:pt>
    <dgm:pt modelId="{0E446275-D9FA-4078-A655-A176BA60A1F1}" type="pres">
      <dgm:prSet presAssocID="{1550ABC5-8A68-44B4-9B6A-3C939A5F57E0}" presName="sibTrans" presStyleLbl="sibTrans2D1" presStyleIdx="1" presStyleCnt="2"/>
      <dgm:spPr/>
    </dgm:pt>
    <dgm:pt modelId="{A64D19BB-B53A-46CE-B1D2-7D6E0F410645}" type="pres">
      <dgm:prSet presAssocID="{1550ABC5-8A68-44B4-9B6A-3C939A5F57E0}"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0F89A804-CA00-41D4-A2F5-B55FC46D4729}" srcId="{0E9D5BC5-1208-48F3-BC24-A84AA7C705FC}" destId="{33F1C09D-AE20-4293-9253-7748B1DE7552}" srcOrd="1" destOrd="0" parTransId="{52D37366-2924-4E2B-9727-BC68198B4EDF}" sibTransId="{1550ABC5-8A68-44B4-9B6A-3C939A5F57E0}"/>
    <dgm:cxn modelId="{D8940B11-A23B-49EE-BFB9-635015511D85}" srcId="{0E9D5BC5-1208-48F3-BC24-A84AA7C705FC}" destId="{B0437496-044B-404F-8934-8302B8753B66}" srcOrd="0" destOrd="0" parTransId="{9A28B740-022D-40CB-939D-21F09E317BE7}" sibTransId="{0C082520-C119-4E73-AFE9-2F417D6AD593}"/>
    <dgm:cxn modelId="{6682CD34-6B38-48AD-BBF2-02F02BB87BD1}" type="presOf" srcId="{33F1C09D-AE20-4293-9253-7748B1DE7552}" destId="{E6ED950B-6064-4F78-B838-5BBF620A1F0D}" srcOrd="0" destOrd="0" presId="urn:microsoft.com/office/officeart/2005/8/layout/equation1"/>
    <dgm:cxn modelId="{4ED7B63C-2116-49F4-8C95-3E2EFEC0EF8C}" type="presOf" srcId="{0C082520-C119-4E73-AFE9-2F417D6AD593}" destId="{1A5CED23-98E9-4A29-8168-D4A7077DB313}" srcOrd="0" destOrd="0" presId="urn:microsoft.com/office/officeart/2005/8/layout/equation1"/>
    <dgm:cxn modelId="{18808C5F-43F3-44A2-AB70-AC0BB1426619}" type="presOf" srcId="{1550ABC5-8A68-44B4-9B6A-3C939A5F57E0}" destId="{0E446275-D9FA-4078-A655-A176BA60A1F1}"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B7E18453-34C9-48DB-88B7-CAD879066CCB}" type="presOf" srcId="{535D5F1F-43E3-4E9C-80C6-9506FF2163ED}" destId="{EFDAB151-9802-4A33-A1CC-C02615AE827E}"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73E2A8AE-5F34-454A-A77C-0CC1240C1247}" type="presParOf" srcId="{FFC212E5-A62A-4C04-8428-83077B64A612}" destId="{E6ED950B-6064-4F78-B838-5BBF620A1F0D}" srcOrd="4" destOrd="0" presId="urn:microsoft.com/office/officeart/2005/8/layout/equation1"/>
    <dgm:cxn modelId="{7B96DEA0-8351-4F0C-A3AB-1E67F9F26F3E}" type="presParOf" srcId="{FFC212E5-A62A-4C04-8428-83077B64A612}" destId="{3D1333FB-58B5-4E8A-8BE1-95C00D9DD50E}" srcOrd="5" destOrd="0" presId="urn:microsoft.com/office/officeart/2005/8/layout/equation1"/>
    <dgm:cxn modelId="{53F42B33-4B93-4B4B-BEE1-F4357285A0D3}" type="presParOf" srcId="{FFC212E5-A62A-4C04-8428-83077B64A612}" destId="{0E446275-D9FA-4078-A655-A176BA60A1F1}" srcOrd="6" destOrd="0" presId="urn:microsoft.com/office/officeart/2005/8/layout/equation1"/>
    <dgm:cxn modelId="{24322478-9FB9-49C6-9B68-90926FE53052}" type="presParOf" srcId="{FFC212E5-A62A-4C04-8428-83077B64A612}" destId="{A64D19BB-B53A-46CE-B1D2-7D6E0F410645}"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6F1C3E-9988-4EAD-AB23-160967E5AC41}" type="doc">
      <dgm:prSet loTypeId="urn:microsoft.com/office/officeart/2008/layout/CaptionedPictures" loCatId="picture" qsTypeId="urn:microsoft.com/office/officeart/2005/8/quickstyle/simple1" qsCatId="simple" csTypeId="urn:microsoft.com/office/officeart/2005/8/colors/accent1_4" csCatId="accent1" phldr="1"/>
      <dgm:spPr/>
      <dgm:t>
        <a:bodyPr/>
        <a:lstStyle/>
        <a:p>
          <a:endParaRPr lang="en-US"/>
        </a:p>
      </dgm:t>
    </dgm:pt>
    <dgm:pt modelId="{8FBB54A9-1CBE-493F-B6A5-BCCA24BEA4A7}">
      <dgm:prSet phldrT="[Text]"/>
      <dgm:spPr/>
      <dgm:t>
        <a:bodyPr/>
        <a:lstStyle/>
        <a:p>
          <a:r>
            <a:rPr lang="en-US"/>
            <a:t>Uniform Linear Array</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Uniform Rectangular Array</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Circular Planar Array</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Custom Array Geometry</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50865242-38B3-4737-AA5F-04DF1EECD71E}" type="pres">
      <dgm:prSet presAssocID="{A56F1C3E-9988-4EAD-AB23-160967E5AC41}" presName="Name0" presStyleCnt="0">
        <dgm:presLayoutVars>
          <dgm:chMax/>
          <dgm:chPref/>
          <dgm:dir/>
        </dgm:presLayoutVars>
      </dgm:prSet>
      <dgm:spPr/>
    </dgm:pt>
    <dgm:pt modelId="{BE7236C6-78B2-4992-A38C-B8AA0CC4FB5E}" type="pres">
      <dgm:prSet presAssocID="{8FBB54A9-1CBE-493F-B6A5-BCCA24BEA4A7}" presName="composite" presStyleCnt="0">
        <dgm:presLayoutVars>
          <dgm:chMax val="1"/>
          <dgm:chPref val="1"/>
        </dgm:presLayoutVars>
      </dgm:prSet>
      <dgm:spPr/>
    </dgm:pt>
    <dgm:pt modelId="{0600D746-7526-4190-AC72-24D8CBF97EEE}" type="pres">
      <dgm:prSet presAssocID="{8FBB54A9-1CBE-493F-B6A5-BCCA24BEA4A7}" presName="Accent" presStyleLbl="trAlignAcc1" presStyleIdx="0" presStyleCnt="4">
        <dgm:presLayoutVars>
          <dgm:chMax val="0"/>
          <dgm:chPref val="0"/>
        </dgm:presLayoutVars>
      </dgm:prSet>
      <dgm:spPr/>
    </dgm:pt>
    <dgm:pt modelId="{CAB444A3-D9FD-4F47-ABE3-19029CCEEC76}" type="pres">
      <dgm:prSet presAssocID="{8FBB54A9-1CBE-493F-B6A5-BCCA24BEA4A7}" presName="Image" presStyleLbl="alignImgPlace1" presStyleIdx="0" presStyleCnt="4">
        <dgm:presLayoutVars>
          <dgm:chMax val="0"/>
          <dgm:chPref val="0"/>
        </dgm:presLayoutVars>
      </dgm:prSet>
      <dgm:spPr>
        <a:blipFill dpi="0" rotWithShape="1">
          <a:blip xmlns:r="http://schemas.openxmlformats.org/officeDocument/2006/relationships" r:embed="rId1"/>
          <a:srcRect/>
          <a:stretch>
            <a:fillRect t="5865" b="5865"/>
          </a:stretch>
        </a:blipFill>
      </dgm:spPr>
    </dgm:pt>
    <dgm:pt modelId="{B9C7AC88-F3AE-4A41-A5CA-3C6B76BDB8FF}" type="pres">
      <dgm:prSet presAssocID="{8FBB54A9-1CBE-493F-B6A5-BCCA24BEA4A7}" presName="ChildComposite" presStyleCnt="0"/>
      <dgm:spPr/>
    </dgm:pt>
    <dgm:pt modelId="{E6C65CA8-9183-4FE9-94A4-B9FE68C40AF0}" type="pres">
      <dgm:prSet presAssocID="{8FBB54A9-1CBE-493F-B6A5-BCCA24BEA4A7}" presName="Child" presStyleLbl="node1" presStyleIdx="0" presStyleCnt="0">
        <dgm:presLayoutVars>
          <dgm:chMax val="0"/>
          <dgm:chPref val="0"/>
          <dgm:bulletEnabled val="1"/>
        </dgm:presLayoutVars>
      </dgm:prSet>
      <dgm:spPr/>
    </dgm:pt>
    <dgm:pt modelId="{59F44013-8997-41BA-960D-4F9913DD7873}" type="pres">
      <dgm:prSet presAssocID="{8FBB54A9-1CBE-493F-B6A5-BCCA24BEA4A7}" presName="Parent" presStyleLbl="revTx" presStyleIdx="0" presStyleCnt="4">
        <dgm:presLayoutVars>
          <dgm:chMax val="1"/>
          <dgm:chPref val="0"/>
          <dgm:bulletEnabled val="1"/>
        </dgm:presLayoutVars>
      </dgm:prSet>
      <dgm:spPr/>
    </dgm:pt>
    <dgm:pt modelId="{85FD55A5-0394-42C2-AB48-8DEC3D979034}" type="pres">
      <dgm:prSet presAssocID="{9DC689F1-1A90-483C-8AFC-D3D7C9DA1510}" presName="sibTrans" presStyleCnt="0"/>
      <dgm:spPr/>
    </dgm:pt>
    <dgm:pt modelId="{5F742B98-C4FD-448E-B179-35736EF6DA2F}" type="pres">
      <dgm:prSet presAssocID="{59CC141B-F08D-4872-8B21-B19F3CE13D5C}" presName="composite" presStyleCnt="0">
        <dgm:presLayoutVars>
          <dgm:chMax val="1"/>
          <dgm:chPref val="1"/>
        </dgm:presLayoutVars>
      </dgm:prSet>
      <dgm:spPr/>
    </dgm:pt>
    <dgm:pt modelId="{3F88B28A-B084-4145-A94E-E4ED426D568C}" type="pres">
      <dgm:prSet presAssocID="{59CC141B-F08D-4872-8B21-B19F3CE13D5C}" presName="Accent" presStyleLbl="trAlignAcc1" presStyleIdx="1" presStyleCnt="4">
        <dgm:presLayoutVars>
          <dgm:chMax val="0"/>
          <dgm:chPref val="0"/>
        </dgm:presLayoutVars>
      </dgm:prSet>
      <dgm:spPr/>
    </dgm:pt>
    <dgm:pt modelId="{2CECFE98-7327-4A74-AADD-6EC9C440F38F}" type="pres">
      <dgm:prSet presAssocID="{59CC141B-F08D-4872-8B21-B19F3CE13D5C}" presName="Image" presStyleLbl="alignImgPlace1" presStyleIdx="1" presStyleCnt="4">
        <dgm:presLayoutVars>
          <dgm:chMax val="0"/>
          <dgm:chPref val="0"/>
        </dgm:presLayoutVars>
      </dgm:prSet>
      <dgm:spPr>
        <a:blipFill dpi="0" rotWithShape="1">
          <a:blip xmlns:r="http://schemas.openxmlformats.org/officeDocument/2006/relationships" r:embed="rId2"/>
          <a:srcRect/>
          <a:stretch>
            <a:fillRect t="5865" b="5865"/>
          </a:stretch>
        </a:blipFill>
      </dgm:spPr>
    </dgm:pt>
    <dgm:pt modelId="{3C721B81-5163-46E1-BB9D-D9FBBEB702BE}" type="pres">
      <dgm:prSet presAssocID="{59CC141B-F08D-4872-8B21-B19F3CE13D5C}" presName="ChildComposite" presStyleCnt="0"/>
      <dgm:spPr/>
    </dgm:pt>
    <dgm:pt modelId="{747AA61F-6E19-46F7-9C91-0AF884841AAE}" type="pres">
      <dgm:prSet presAssocID="{59CC141B-F08D-4872-8B21-B19F3CE13D5C}" presName="Child" presStyleLbl="node1" presStyleIdx="0" presStyleCnt="0">
        <dgm:presLayoutVars>
          <dgm:chMax val="0"/>
          <dgm:chPref val="0"/>
          <dgm:bulletEnabled val="1"/>
        </dgm:presLayoutVars>
      </dgm:prSet>
      <dgm:spPr/>
    </dgm:pt>
    <dgm:pt modelId="{AD4A1383-DEB9-487E-8307-C59B78D8CE21}" type="pres">
      <dgm:prSet presAssocID="{59CC141B-F08D-4872-8B21-B19F3CE13D5C}" presName="Parent" presStyleLbl="revTx" presStyleIdx="1" presStyleCnt="4">
        <dgm:presLayoutVars>
          <dgm:chMax val="1"/>
          <dgm:chPref val="0"/>
          <dgm:bulletEnabled val="1"/>
        </dgm:presLayoutVars>
      </dgm:prSet>
      <dgm:spPr/>
    </dgm:pt>
    <dgm:pt modelId="{154CF4AE-211D-40F2-8CFB-F17B9A077414}" type="pres">
      <dgm:prSet presAssocID="{A4D75881-B5B4-446A-9CEA-A95B0E6763F5}" presName="sibTrans" presStyleCnt="0"/>
      <dgm:spPr/>
    </dgm:pt>
    <dgm:pt modelId="{9A3C433B-9CCB-4AF4-9D57-1FC7E1DBC8FA}" type="pres">
      <dgm:prSet presAssocID="{4CC54DDE-364C-4015-87DB-B143CB2D2062}" presName="composite" presStyleCnt="0">
        <dgm:presLayoutVars>
          <dgm:chMax val="1"/>
          <dgm:chPref val="1"/>
        </dgm:presLayoutVars>
      </dgm:prSet>
      <dgm:spPr/>
    </dgm:pt>
    <dgm:pt modelId="{E5BD034E-5F4E-4969-B068-09DCF1DEF1CB}" type="pres">
      <dgm:prSet presAssocID="{4CC54DDE-364C-4015-87DB-B143CB2D2062}" presName="Accent" presStyleLbl="trAlignAcc1" presStyleIdx="2" presStyleCnt="4">
        <dgm:presLayoutVars>
          <dgm:chMax val="0"/>
          <dgm:chPref val="0"/>
        </dgm:presLayoutVars>
      </dgm:prSet>
      <dgm:spPr/>
    </dgm:pt>
    <dgm:pt modelId="{3B7E512D-24FD-4C80-AE65-1094E733689D}" type="pres">
      <dgm:prSet presAssocID="{4CC54DDE-364C-4015-87DB-B143CB2D2062}" presName="Image" presStyleLbl="alignImgPlace1" presStyleIdx="2" presStyleCnt="4">
        <dgm:presLayoutVars>
          <dgm:chMax val="0"/>
          <dgm:chPref val="0"/>
        </dgm:presLayoutVars>
      </dgm:prSet>
      <dgm:spPr>
        <a:blipFill dpi="0" rotWithShape="1">
          <a:blip xmlns:r="http://schemas.openxmlformats.org/officeDocument/2006/relationships" r:embed="rId3"/>
          <a:srcRect/>
          <a:stretch>
            <a:fillRect t="5865" b="5865"/>
          </a:stretch>
        </a:blipFill>
      </dgm:spPr>
    </dgm:pt>
    <dgm:pt modelId="{C9072D86-028F-4A80-96EF-543624A82BF3}" type="pres">
      <dgm:prSet presAssocID="{4CC54DDE-364C-4015-87DB-B143CB2D2062}" presName="ChildComposite" presStyleCnt="0"/>
      <dgm:spPr/>
    </dgm:pt>
    <dgm:pt modelId="{6F24FDD2-244F-4943-BE7C-CAB0A9A923E4}" type="pres">
      <dgm:prSet presAssocID="{4CC54DDE-364C-4015-87DB-B143CB2D2062}" presName="Child" presStyleLbl="node1" presStyleIdx="0" presStyleCnt="0">
        <dgm:presLayoutVars>
          <dgm:chMax val="0"/>
          <dgm:chPref val="0"/>
          <dgm:bulletEnabled val="1"/>
        </dgm:presLayoutVars>
      </dgm:prSet>
      <dgm:spPr/>
    </dgm:pt>
    <dgm:pt modelId="{2B0014E4-AB79-4AB7-A667-F10588166F79}" type="pres">
      <dgm:prSet presAssocID="{4CC54DDE-364C-4015-87DB-B143CB2D2062}" presName="Parent" presStyleLbl="revTx" presStyleIdx="2" presStyleCnt="4">
        <dgm:presLayoutVars>
          <dgm:chMax val="1"/>
          <dgm:chPref val="0"/>
          <dgm:bulletEnabled val="1"/>
        </dgm:presLayoutVars>
      </dgm:prSet>
      <dgm:spPr/>
    </dgm:pt>
    <dgm:pt modelId="{F6E25012-0125-4377-8736-42B826C7045A}" type="pres">
      <dgm:prSet presAssocID="{8E4E8625-3DCA-4C62-B7D7-A6A9D579544C}" presName="sibTrans" presStyleCnt="0"/>
      <dgm:spPr/>
    </dgm:pt>
    <dgm:pt modelId="{F77AD72E-A544-4E2D-8E32-8157F90A5EF3}" type="pres">
      <dgm:prSet presAssocID="{19971AB8-3F84-4E0A-8759-4535A1D01C90}" presName="composite" presStyleCnt="0">
        <dgm:presLayoutVars>
          <dgm:chMax val="1"/>
          <dgm:chPref val="1"/>
        </dgm:presLayoutVars>
      </dgm:prSet>
      <dgm:spPr/>
    </dgm:pt>
    <dgm:pt modelId="{D6A27F5A-C717-40F7-AFFB-C35D6F9AE428}" type="pres">
      <dgm:prSet presAssocID="{19971AB8-3F84-4E0A-8759-4535A1D01C90}" presName="Accent" presStyleLbl="trAlignAcc1" presStyleIdx="3" presStyleCnt="4">
        <dgm:presLayoutVars>
          <dgm:chMax val="0"/>
          <dgm:chPref val="0"/>
        </dgm:presLayoutVars>
      </dgm:prSet>
      <dgm:spPr/>
    </dgm:pt>
    <dgm:pt modelId="{4A6B01D3-F21C-4299-A8F4-92DE1FB7C819}" type="pres">
      <dgm:prSet presAssocID="{19971AB8-3F84-4E0A-8759-4535A1D01C90}" presName="Image" presStyleLbl="alignImgPlace1" presStyleIdx="3" presStyleCnt="4">
        <dgm:presLayoutVars>
          <dgm:chMax val="0"/>
          <dgm:chPref val="0"/>
        </dgm:presLayoutVars>
      </dgm:prSet>
      <dgm:spPr>
        <a:blipFill dpi="0" rotWithShape="1">
          <a:blip xmlns:r="http://schemas.openxmlformats.org/officeDocument/2006/relationships" r:embed="rId4"/>
          <a:srcRect/>
          <a:stretch>
            <a:fillRect t="5865" b="5865"/>
          </a:stretch>
        </a:blipFill>
      </dgm:spPr>
    </dgm:pt>
    <dgm:pt modelId="{E699B9A9-E6E6-4020-AEB4-1A8F766CF2F3}" type="pres">
      <dgm:prSet presAssocID="{19971AB8-3F84-4E0A-8759-4535A1D01C90}" presName="ChildComposite" presStyleCnt="0"/>
      <dgm:spPr/>
    </dgm:pt>
    <dgm:pt modelId="{61BBA6D2-972C-466F-B4F4-13C487517C3D}" type="pres">
      <dgm:prSet presAssocID="{19971AB8-3F84-4E0A-8759-4535A1D01C90}" presName="Child" presStyleLbl="node1" presStyleIdx="0" presStyleCnt="0">
        <dgm:presLayoutVars>
          <dgm:chMax val="0"/>
          <dgm:chPref val="0"/>
          <dgm:bulletEnabled val="1"/>
        </dgm:presLayoutVars>
      </dgm:prSet>
      <dgm:spPr/>
    </dgm:pt>
    <dgm:pt modelId="{14F90CB4-8CC9-4198-BAEF-03C0130E044A}" type="pres">
      <dgm:prSet presAssocID="{19971AB8-3F84-4E0A-8759-4535A1D01C90}" presName="Parent" presStyleLbl="revTx" presStyleIdx="3" presStyleCnt="4">
        <dgm:presLayoutVars>
          <dgm:chMax val="1"/>
          <dgm:chPref val="0"/>
          <dgm:bulletEnabled val="1"/>
        </dgm:presLayoutVars>
      </dgm:prSet>
      <dgm:spPr/>
    </dgm:pt>
  </dgm:ptLst>
  <dgm:cxnLst>
    <dgm:cxn modelId="{08199801-ABC5-4D3C-80F0-CD84FD250D89}" srcId="{A56F1C3E-9988-4EAD-AB23-160967E5AC41}" destId="{4CC54DDE-364C-4015-87DB-B143CB2D2062}" srcOrd="2" destOrd="0" parTransId="{2F19FAF2-A5C6-4F5B-8B02-CF01846FB2D5}" sibTransId="{8E4E8625-3DCA-4C62-B7D7-A6A9D579544C}"/>
    <dgm:cxn modelId="{767DC945-C9C9-4D97-A006-0949386E10C3}" type="presOf" srcId="{19971AB8-3F84-4E0A-8759-4535A1D01C90}" destId="{14F90CB4-8CC9-4198-BAEF-03C0130E044A}" srcOrd="0" destOrd="0" presId="urn:microsoft.com/office/officeart/2008/layout/CaptionedPictures"/>
    <dgm:cxn modelId="{3119597C-A9D6-46D7-BA4A-FAD35B62320B}" type="presOf" srcId="{A56F1C3E-9988-4EAD-AB23-160967E5AC41}" destId="{50865242-38B3-4737-AA5F-04DF1EECD71E}" srcOrd="0" destOrd="0" presId="urn:microsoft.com/office/officeart/2008/layout/CaptionedPictures"/>
    <dgm:cxn modelId="{E33DBC82-4563-4FA7-957E-5FBB331AD0DD}" type="presOf" srcId="{59CC141B-F08D-4872-8B21-B19F3CE13D5C}" destId="{AD4A1383-DEB9-487E-8307-C59B78D8CE21}" srcOrd="0" destOrd="0" presId="urn:microsoft.com/office/officeart/2008/layout/CaptionedPictures"/>
    <dgm:cxn modelId="{0BBD689A-BD9E-42F7-8A40-251657DF29CB}" type="presOf" srcId="{4CC54DDE-364C-4015-87DB-B143CB2D2062}" destId="{2B0014E4-AB79-4AB7-A667-F10588166F79}" srcOrd="0" destOrd="0" presId="urn:microsoft.com/office/officeart/2008/layout/CaptionedPictures"/>
    <dgm:cxn modelId="{1345D5B7-FEB1-409C-AA00-FAF588C7314F}" srcId="{A56F1C3E-9988-4EAD-AB23-160967E5AC41}" destId="{8FBB54A9-1CBE-493F-B6A5-BCCA24BEA4A7}" srcOrd="0" destOrd="0" parTransId="{DB66BCB9-761E-46CD-B954-FDF5B804A55F}" sibTransId="{9DC689F1-1A90-483C-8AFC-D3D7C9DA1510}"/>
    <dgm:cxn modelId="{6151E7EA-126E-4F20-AFAA-49EBBFDE237C}" type="presOf" srcId="{8FBB54A9-1CBE-493F-B6A5-BCCA24BEA4A7}" destId="{59F44013-8997-41BA-960D-4F9913DD7873}" srcOrd="0" destOrd="0" presId="urn:microsoft.com/office/officeart/2008/layout/CaptionedPictures"/>
    <dgm:cxn modelId="{EB4A25F8-75C4-4D0D-A0E5-7FE234E8918E}" srcId="{A56F1C3E-9988-4EAD-AB23-160967E5AC41}" destId="{19971AB8-3F84-4E0A-8759-4535A1D01C90}" srcOrd="3" destOrd="0" parTransId="{54793297-C65B-400F-A06A-BF7D47EF1FAF}" sibTransId="{0B8C0503-4503-4C9D-8B9C-26741D22A4CE}"/>
    <dgm:cxn modelId="{5D62CBF8-02BC-4AC0-A8B6-189A2B461086}" srcId="{A56F1C3E-9988-4EAD-AB23-160967E5AC41}" destId="{59CC141B-F08D-4872-8B21-B19F3CE13D5C}" srcOrd="1" destOrd="0" parTransId="{251477B7-BE78-4832-819F-E160DA71C0F6}" sibTransId="{A4D75881-B5B4-446A-9CEA-A95B0E6763F5}"/>
    <dgm:cxn modelId="{9574F9E5-BEA6-4FBF-901E-A2E0D1B5A2FA}" type="presParOf" srcId="{50865242-38B3-4737-AA5F-04DF1EECD71E}" destId="{BE7236C6-78B2-4992-A38C-B8AA0CC4FB5E}" srcOrd="0" destOrd="0" presId="urn:microsoft.com/office/officeart/2008/layout/CaptionedPictures"/>
    <dgm:cxn modelId="{A700215D-130A-457A-9F34-938E68B37EE3}" type="presParOf" srcId="{BE7236C6-78B2-4992-A38C-B8AA0CC4FB5E}" destId="{0600D746-7526-4190-AC72-24D8CBF97EEE}" srcOrd="0" destOrd="0" presId="urn:microsoft.com/office/officeart/2008/layout/CaptionedPictures"/>
    <dgm:cxn modelId="{680E5E5C-8E8B-4B0A-88EF-CCF2F18CBD36}" type="presParOf" srcId="{BE7236C6-78B2-4992-A38C-B8AA0CC4FB5E}" destId="{CAB444A3-D9FD-4F47-ABE3-19029CCEEC76}" srcOrd="1" destOrd="0" presId="urn:microsoft.com/office/officeart/2008/layout/CaptionedPictures"/>
    <dgm:cxn modelId="{3013C303-CDA2-4403-946A-ADA649F6A19B}" type="presParOf" srcId="{BE7236C6-78B2-4992-A38C-B8AA0CC4FB5E}" destId="{B9C7AC88-F3AE-4A41-A5CA-3C6B76BDB8FF}" srcOrd="2" destOrd="0" presId="urn:microsoft.com/office/officeart/2008/layout/CaptionedPictures"/>
    <dgm:cxn modelId="{23FDE8CB-69F0-4171-99AF-FC981B4F252B}" type="presParOf" srcId="{B9C7AC88-F3AE-4A41-A5CA-3C6B76BDB8FF}" destId="{E6C65CA8-9183-4FE9-94A4-B9FE68C40AF0}" srcOrd="0" destOrd="0" presId="urn:microsoft.com/office/officeart/2008/layout/CaptionedPictures"/>
    <dgm:cxn modelId="{60621A05-51D1-4367-8DB8-6157079B9A92}" type="presParOf" srcId="{B9C7AC88-F3AE-4A41-A5CA-3C6B76BDB8FF}" destId="{59F44013-8997-41BA-960D-4F9913DD7873}" srcOrd="1" destOrd="0" presId="urn:microsoft.com/office/officeart/2008/layout/CaptionedPictures"/>
    <dgm:cxn modelId="{2D6C29AB-6B82-4C93-9387-282C98EE5156}" type="presParOf" srcId="{50865242-38B3-4737-AA5F-04DF1EECD71E}" destId="{85FD55A5-0394-42C2-AB48-8DEC3D979034}" srcOrd="1" destOrd="0" presId="urn:microsoft.com/office/officeart/2008/layout/CaptionedPictures"/>
    <dgm:cxn modelId="{A4BE1A8B-6B8C-465A-AAE6-321E52C266EA}" type="presParOf" srcId="{50865242-38B3-4737-AA5F-04DF1EECD71E}" destId="{5F742B98-C4FD-448E-B179-35736EF6DA2F}" srcOrd="2" destOrd="0" presId="urn:microsoft.com/office/officeart/2008/layout/CaptionedPictures"/>
    <dgm:cxn modelId="{803395B9-8F70-4671-90E8-DD2E0DFF27A4}" type="presParOf" srcId="{5F742B98-C4FD-448E-B179-35736EF6DA2F}" destId="{3F88B28A-B084-4145-A94E-E4ED426D568C}" srcOrd="0" destOrd="0" presId="urn:microsoft.com/office/officeart/2008/layout/CaptionedPictures"/>
    <dgm:cxn modelId="{81C98561-4035-4995-8F24-D6DAD580B5A1}" type="presParOf" srcId="{5F742B98-C4FD-448E-B179-35736EF6DA2F}" destId="{2CECFE98-7327-4A74-AADD-6EC9C440F38F}" srcOrd="1" destOrd="0" presId="urn:microsoft.com/office/officeart/2008/layout/CaptionedPictures"/>
    <dgm:cxn modelId="{26931AF2-D0C5-4930-96E9-20126910A591}" type="presParOf" srcId="{5F742B98-C4FD-448E-B179-35736EF6DA2F}" destId="{3C721B81-5163-46E1-BB9D-D9FBBEB702BE}" srcOrd="2" destOrd="0" presId="urn:microsoft.com/office/officeart/2008/layout/CaptionedPictures"/>
    <dgm:cxn modelId="{1E1AC116-2AD4-4588-8099-DE08EB507605}" type="presParOf" srcId="{3C721B81-5163-46E1-BB9D-D9FBBEB702BE}" destId="{747AA61F-6E19-46F7-9C91-0AF884841AAE}" srcOrd="0" destOrd="0" presId="urn:microsoft.com/office/officeart/2008/layout/CaptionedPictures"/>
    <dgm:cxn modelId="{7411AA57-055B-4AD0-830E-52000DAA5BA6}" type="presParOf" srcId="{3C721B81-5163-46E1-BB9D-D9FBBEB702BE}" destId="{AD4A1383-DEB9-487E-8307-C59B78D8CE21}" srcOrd="1" destOrd="0" presId="urn:microsoft.com/office/officeart/2008/layout/CaptionedPictures"/>
    <dgm:cxn modelId="{CFBA1C0B-0471-42BC-9AB5-2BDADB6B34E4}" type="presParOf" srcId="{50865242-38B3-4737-AA5F-04DF1EECD71E}" destId="{154CF4AE-211D-40F2-8CFB-F17B9A077414}" srcOrd="3" destOrd="0" presId="urn:microsoft.com/office/officeart/2008/layout/CaptionedPictures"/>
    <dgm:cxn modelId="{13AC80E8-31D3-42BA-AAB4-2A24903B9043}" type="presParOf" srcId="{50865242-38B3-4737-AA5F-04DF1EECD71E}" destId="{9A3C433B-9CCB-4AF4-9D57-1FC7E1DBC8FA}" srcOrd="4" destOrd="0" presId="urn:microsoft.com/office/officeart/2008/layout/CaptionedPictures"/>
    <dgm:cxn modelId="{8414BD5A-F933-4912-92A2-72859A4652B0}" type="presParOf" srcId="{9A3C433B-9CCB-4AF4-9D57-1FC7E1DBC8FA}" destId="{E5BD034E-5F4E-4969-B068-09DCF1DEF1CB}" srcOrd="0" destOrd="0" presId="urn:microsoft.com/office/officeart/2008/layout/CaptionedPictures"/>
    <dgm:cxn modelId="{1965F501-99DB-4E62-8D9A-06941F43E122}" type="presParOf" srcId="{9A3C433B-9CCB-4AF4-9D57-1FC7E1DBC8FA}" destId="{3B7E512D-24FD-4C80-AE65-1094E733689D}" srcOrd="1" destOrd="0" presId="urn:microsoft.com/office/officeart/2008/layout/CaptionedPictures"/>
    <dgm:cxn modelId="{C1FEE3DB-674F-459C-B2F1-3B43FB56D2CD}" type="presParOf" srcId="{9A3C433B-9CCB-4AF4-9D57-1FC7E1DBC8FA}" destId="{C9072D86-028F-4A80-96EF-543624A82BF3}" srcOrd="2" destOrd="0" presId="urn:microsoft.com/office/officeart/2008/layout/CaptionedPictures"/>
    <dgm:cxn modelId="{D7FE35F7-E06C-43B5-B486-E2EC840EB151}" type="presParOf" srcId="{C9072D86-028F-4A80-96EF-543624A82BF3}" destId="{6F24FDD2-244F-4943-BE7C-CAB0A9A923E4}" srcOrd="0" destOrd="0" presId="urn:microsoft.com/office/officeart/2008/layout/CaptionedPictures"/>
    <dgm:cxn modelId="{BDFABB04-C96D-412D-AFF4-23229A7CD900}" type="presParOf" srcId="{C9072D86-028F-4A80-96EF-543624A82BF3}" destId="{2B0014E4-AB79-4AB7-A667-F10588166F79}" srcOrd="1" destOrd="0" presId="urn:microsoft.com/office/officeart/2008/layout/CaptionedPictures"/>
    <dgm:cxn modelId="{FC866FCB-8750-4D75-9BA2-299B27B569F4}" type="presParOf" srcId="{50865242-38B3-4737-AA5F-04DF1EECD71E}" destId="{F6E25012-0125-4377-8736-42B826C7045A}" srcOrd="5" destOrd="0" presId="urn:microsoft.com/office/officeart/2008/layout/CaptionedPictures"/>
    <dgm:cxn modelId="{987A5D55-7B53-4C89-A5E9-330669239C44}" type="presParOf" srcId="{50865242-38B3-4737-AA5F-04DF1EECD71E}" destId="{F77AD72E-A544-4E2D-8E32-8157F90A5EF3}" srcOrd="6" destOrd="0" presId="urn:microsoft.com/office/officeart/2008/layout/CaptionedPictures"/>
    <dgm:cxn modelId="{30C755C3-70D2-4458-8C47-3AE72E89A745}" type="presParOf" srcId="{F77AD72E-A544-4E2D-8E32-8157F90A5EF3}" destId="{D6A27F5A-C717-40F7-AFFB-C35D6F9AE428}" srcOrd="0" destOrd="0" presId="urn:microsoft.com/office/officeart/2008/layout/CaptionedPictures"/>
    <dgm:cxn modelId="{BD5A8087-D888-4A17-9CB0-A05CDA2EFC8F}" type="presParOf" srcId="{F77AD72E-A544-4E2D-8E32-8157F90A5EF3}" destId="{4A6B01D3-F21C-4299-A8F4-92DE1FB7C819}" srcOrd="1" destOrd="0" presId="urn:microsoft.com/office/officeart/2008/layout/CaptionedPictures"/>
    <dgm:cxn modelId="{F786B043-8AE9-4D97-B2BE-95E39D361E99}" type="presParOf" srcId="{F77AD72E-A544-4E2D-8E32-8157F90A5EF3}" destId="{E699B9A9-E6E6-4020-AEB4-1A8F766CF2F3}" srcOrd="2" destOrd="0" presId="urn:microsoft.com/office/officeart/2008/layout/CaptionedPictures"/>
    <dgm:cxn modelId="{7A7F7870-EC20-40AF-8962-1BE8D014EC68}" type="presParOf" srcId="{E699B9A9-E6E6-4020-AEB4-1A8F766CF2F3}" destId="{61BBA6D2-972C-466F-B4F4-13C487517C3D}" srcOrd="0" destOrd="0" presId="urn:microsoft.com/office/officeart/2008/layout/CaptionedPictures"/>
    <dgm:cxn modelId="{778A772A-79D9-4C81-A486-06CB02D1980F}" type="presParOf" srcId="{E699B9A9-E6E6-4020-AEB4-1A8F766CF2F3}" destId="{14F90CB4-8CC9-4198-BAEF-03C0130E044A}"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dgm:t>
        <a:bodyPr/>
        <a:lstStyle/>
        <a:p>
          <a:r>
            <a:rPr lang="en-US" sz="1400">
              <a:solidFill>
                <a:schemeClr val="accent4"/>
              </a:solidFill>
            </a:rPr>
            <a:t>Array Factor</a:t>
          </a:r>
        </a:p>
      </dgm:t>
    </dgm:pt>
    <dgm:pt modelId="{9A28B740-022D-40CB-939D-21F09E317BE7}" type="parTrans" cxnId="{D8940B11-A23B-49EE-BFB9-635015511D85}">
      <dgm:prSet/>
      <dgm:spPr/>
      <dgm:t>
        <a:bodyPr/>
        <a:lstStyle/>
        <a:p>
          <a:endParaRPr lang="en-US" sz="1000"/>
        </a:p>
      </dgm:t>
    </dgm:pt>
    <dgm:pt modelId="{0C082520-C119-4E73-AFE9-2F417D6AD593}" type="sibTrans" cxnId="{D8940B11-A23B-49EE-BFB9-635015511D85}">
      <dgm:prSet custT="1"/>
      <dgm:spPr/>
      <dgm:t>
        <a:bodyPr/>
        <a:lstStyle/>
        <a:p>
          <a:endParaRPr lang="en-US" sz="1100"/>
        </a:p>
      </dgm:t>
    </dgm:pt>
    <dgm:pt modelId="{FD6183D8-6DAC-4327-A3A7-25C12A39DCA2}">
      <dgm:prSet phldrT="[Text]" custT="1"/>
      <dgm:spPr/>
      <dgm:t>
        <a:bodyPr/>
        <a:lstStyle/>
        <a:p>
          <a:r>
            <a:rPr lang="en-US" sz="1400">
              <a:solidFill>
                <a:schemeClr val="bg1">
                  <a:lumMod val="75000"/>
                </a:schemeClr>
              </a:solidFill>
            </a:rPr>
            <a:t>Element Pattern</a:t>
          </a:r>
        </a:p>
      </dgm:t>
    </dgm:pt>
    <dgm:pt modelId="{2C6D515D-3C75-46E9-972E-D35FF38FEE91}" type="parTrans" cxnId="{D41AE051-E33D-499C-9060-081BCE9824F4}">
      <dgm:prSet/>
      <dgm:spPr/>
      <dgm:t>
        <a:bodyPr/>
        <a:lstStyle/>
        <a:p>
          <a:endParaRPr lang="en-US" sz="1000"/>
        </a:p>
      </dgm:t>
    </dgm:pt>
    <dgm:pt modelId="{9AA8B4EC-C3F1-4939-8E50-492EADBB5382}" type="sibTrans" cxnId="{D41AE051-E33D-499C-9060-081BCE9824F4}">
      <dgm:prSet custT="1"/>
      <dgm:spPr/>
      <dgm:t>
        <a:bodyPr/>
        <a:lstStyle/>
        <a:p>
          <a:endParaRPr lang="en-US" sz="1100"/>
        </a:p>
      </dgm:t>
    </dgm:pt>
    <dgm:pt modelId="{535D5F1F-43E3-4E9C-80C6-9506FF2163ED}">
      <dgm:prSet phldrT="[Text]" custT="1"/>
      <dgm:spPr/>
      <dgm:t>
        <a:bodyPr/>
        <a:lstStyle/>
        <a:p>
          <a:r>
            <a:rPr lang="en-US" sz="1400">
              <a:solidFill>
                <a:schemeClr val="bg1">
                  <a:lumMod val="75000"/>
                </a:schemeClr>
              </a:solidFill>
            </a:rPr>
            <a:t>Array Pattern</a:t>
          </a:r>
        </a:p>
      </dgm:t>
    </dgm:pt>
    <dgm:pt modelId="{8899E07D-8B36-410D-91ED-AAC8364D0A5C}" type="parTrans" cxnId="{8B0930BA-22F1-4FE0-85A3-BDB498F94E51}">
      <dgm:prSet/>
      <dgm:spPr/>
      <dgm:t>
        <a:bodyPr/>
        <a:lstStyle/>
        <a:p>
          <a:endParaRPr lang="en-US" sz="1000"/>
        </a:p>
      </dgm:t>
    </dgm:pt>
    <dgm:pt modelId="{462B0818-58FD-4F7F-BEFD-01FD01F749ED}" type="sibTrans" cxnId="{8B0930BA-22F1-4FE0-85A3-BDB498F94E51}">
      <dgm:prSet/>
      <dgm:spPr/>
      <dgm:t>
        <a:bodyPr/>
        <a:lstStyle/>
        <a:p>
          <a:endParaRPr lang="en-US" sz="1000"/>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F909001-5E83-4C7D-818D-231BBE4330E7}" type="pres">
      <dgm:prSet presAssocID="{FD6183D8-6DAC-4327-A3A7-25C12A39DCA2}" presName="node" presStyleLbl="node1" presStyleIdx="1" presStyleCnt="3">
        <dgm:presLayoutVars>
          <dgm:bulletEnabled val="1"/>
        </dgm:presLayoutVars>
      </dgm:prSet>
      <dgm:spPr/>
    </dgm:pt>
    <dgm:pt modelId="{E4C57CAC-EB4E-4E6B-8FAA-423DB22DBF12}" type="pres">
      <dgm:prSet presAssocID="{9AA8B4EC-C3F1-4939-8E50-492EADBB5382}" presName="spacerL" presStyleCnt="0"/>
      <dgm:spPr/>
    </dgm:pt>
    <dgm:pt modelId="{780076B7-F6B9-4E65-8CB8-E19A63B5BE68}" type="pres">
      <dgm:prSet presAssocID="{9AA8B4EC-C3F1-4939-8E50-492EADBB5382}" presName="sibTrans" presStyleLbl="sibTrans2D1" presStyleIdx="1" presStyleCnt="2"/>
      <dgm:spPr/>
    </dgm:pt>
    <dgm:pt modelId="{7538DA58-F6C2-4E8F-B4D7-5D1C0FB93790}" type="pres">
      <dgm:prSet presAssocID="{9AA8B4EC-C3F1-4939-8E50-492EADBB5382}"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D8940B11-A23B-49EE-BFB9-635015511D85}" srcId="{0E9D5BC5-1208-48F3-BC24-A84AA7C705FC}" destId="{B0437496-044B-404F-8934-8302B8753B66}" srcOrd="0" destOrd="0" parTransId="{9A28B740-022D-40CB-939D-21F09E317BE7}" sibTransId="{0C082520-C119-4E73-AFE9-2F417D6AD593}"/>
    <dgm:cxn modelId="{4ED7B63C-2116-49F4-8C95-3E2EFEC0EF8C}" type="presOf" srcId="{0C082520-C119-4E73-AFE9-2F417D6AD593}" destId="{1A5CED23-98E9-4A29-8168-D4A7077DB313}"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D41AE051-E33D-499C-9060-081BCE9824F4}" srcId="{0E9D5BC5-1208-48F3-BC24-A84AA7C705FC}" destId="{FD6183D8-6DAC-4327-A3A7-25C12A39DCA2}" srcOrd="1" destOrd="0" parTransId="{2C6D515D-3C75-46E9-972E-D35FF38FEE91}" sibTransId="{9AA8B4EC-C3F1-4939-8E50-492EADBB5382}"/>
    <dgm:cxn modelId="{B7E18453-34C9-48DB-88B7-CAD879066CCB}" type="presOf" srcId="{535D5F1F-43E3-4E9C-80C6-9506FF2163ED}" destId="{EFDAB151-9802-4A33-A1CC-C02615AE827E}" srcOrd="0" destOrd="0" presId="urn:microsoft.com/office/officeart/2005/8/layout/equation1"/>
    <dgm:cxn modelId="{A4959B8C-6ECD-46DE-8188-84575517CA5C}" type="presOf" srcId="{FD6183D8-6DAC-4327-A3A7-25C12A39DCA2}" destId="{EF909001-5E83-4C7D-818D-231BBE4330E7}" srcOrd="0" destOrd="0" presId="urn:microsoft.com/office/officeart/2005/8/layout/equation1"/>
    <dgm:cxn modelId="{2B35A199-C228-4CB9-A2CF-953B3F2401AA}" type="presOf" srcId="{9AA8B4EC-C3F1-4939-8E50-492EADBB5382}" destId="{780076B7-F6B9-4E65-8CB8-E19A63B5BE68}"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B204D9DE-6863-4372-B861-C35CD99E9DA7}" type="presParOf" srcId="{FFC212E5-A62A-4C04-8428-83077B64A612}" destId="{EF909001-5E83-4C7D-818D-231BBE4330E7}" srcOrd="4" destOrd="0" presId="urn:microsoft.com/office/officeart/2005/8/layout/equation1"/>
    <dgm:cxn modelId="{8F1F89B1-6891-454D-BB0B-6652B1BB78EB}" type="presParOf" srcId="{FFC212E5-A62A-4C04-8428-83077B64A612}" destId="{E4C57CAC-EB4E-4E6B-8FAA-423DB22DBF12}" srcOrd="5" destOrd="0" presId="urn:microsoft.com/office/officeart/2005/8/layout/equation1"/>
    <dgm:cxn modelId="{00A96806-6092-496F-9489-F1A4FC6C810F}" type="presParOf" srcId="{FFC212E5-A62A-4C04-8428-83077B64A612}" destId="{780076B7-F6B9-4E65-8CB8-E19A63B5BE68}" srcOrd="6" destOrd="0" presId="urn:microsoft.com/office/officeart/2005/8/layout/equation1"/>
    <dgm:cxn modelId="{096532A4-F556-49C0-A60A-3A492C73BA1B}" type="presParOf" srcId="{FFC212E5-A62A-4C04-8428-83077B64A612}" destId="{7538DA58-F6C2-4E8F-B4D7-5D1C0FB93790}"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6F1C3E-9988-4EAD-AB23-160967E5AC41}" type="doc">
      <dgm:prSet loTypeId="urn:microsoft.com/office/officeart/2008/layout/CaptionedPictures" loCatId="picture" qsTypeId="urn:microsoft.com/office/officeart/2005/8/quickstyle/simple1" qsCatId="simple" csTypeId="urn:microsoft.com/office/officeart/2005/8/colors/colorful4" csCatId="colorful" phldr="1"/>
      <dgm:spPr/>
      <dgm:t>
        <a:bodyPr/>
        <a:lstStyle/>
        <a:p>
          <a:endParaRPr lang="en-US"/>
        </a:p>
      </dgm:t>
    </dgm:pt>
    <dgm:pt modelId="{8FBB54A9-1CBE-493F-B6A5-BCCA24BEA4A7}">
      <dgm:prSet phldrT="[Text]"/>
      <dgm:spPr/>
      <dgm:t>
        <a:bodyPr/>
        <a:lstStyle/>
        <a:p>
          <a:r>
            <a:rPr lang="en-US"/>
            <a:t>Short Dipole</a:t>
          </a:r>
        </a:p>
      </dgm:t>
    </dgm:pt>
    <dgm:pt modelId="{DB66BCB9-761E-46CD-B954-FDF5B804A55F}" type="parTrans" cxnId="{1345D5B7-FEB1-409C-AA00-FAF588C7314F}">
      <dgm:prSet/>
      <dgm:spPr/>
      <dgm:t>
        <a:bodyPr/>
        <a:lstStyle/>
        <a:p>
          <a:endParaRPr lang="en-US"/>
        </a:p>
      </dgm:t>
    </dgm:pt>
    <dgm:pt modelId="{9DC689F1-1A90-483C-8AFC-D3D7C9DA1510}" type="sibTrans" cxnId="{1345D5B7-FEB1-409C-AA00-FAF588C7314F}">
      <dgm:prSet/>
      <dgm:spPr/>
      <dgm:t>
        <a:bodyPr/>
        <a:lstStyle/>
        <a:p>
          <a:endParaRPr lang="en-US"/>
        </a:p>
      </dgm:t>
    </dgm:pt>
    <dgm:pt modelId="{59CC141B-F08D-4872-8B21-B19F3CE13D5C}">
      <dgm:prSet phldrT="[Text]"/>
      <dgm:spPr/>
      <dgm:t>
        <a:bodyPr/>
        <a:lstStyle/>
        <a:p>
          <a:r>
            <a:rPr lang="en-US"/>
            <a:t>Crossed Dipole</a:t>
          </a:r>
        </a:p>
      </dgm:t>
    </dgm:pt>
    <dgm:pt modelId="{251477B7-BE78-4832-819F-E160DA71C0F6}" type="parTrans" cxnId="{5D62CBF8-02BC-4AC0-A8B6-189A2B461086}">
      <dgm:prSet/>
      <dgm:spPr/>
      <dgm:t>
        <a:bodyPr/>
        <a:lstStyle/>
        <a:p>
          <a:endParaRPr lang="en-US"/>
        </a:p>
      </dgm:t>
    </dgm:pt>
    <dgm:pt modelId="{A4D75881-B5B4-446A-9CEA-A95B0E6763F5}" type="sibTrans" cxnId="{5D62CBF8-02BC-4AC0-A8B6-189A2B461086}">
      <dgm:prSet/>
      <dgm:spPr/>
      <dgm:t>
        <a:bodyPr/>
        <a:lstStyle/>
        <a:p>
          <a:endParaRPr lang="en-US"/>
        </a:p>
      </dgm:t>
    </dgm:pt>
    <dgm:pt modelId="{4CC54DDE-364C-4015-87DB-B143CB2D2062}">
      <dgm:prSet phldrT="[Text]"/>
      <dgm:spPr/>
      <dgm:t>
        <a:bodyPr/>
        <a:lstStyle/>
        <a:p>
          <a:r>
            <a:rPr lang="en-US"/>
            <a:t>Isotropic Antenna</a:t>
          </a:r>
        </a:p>
      </dgm:t>
    </dgm:pt>
    <dgm:pt modelId="{2F19FAF2-A5C6-4F5B-8B02-CF01846FB2D5}" type="parTrans" cxnId="{08199801-ABC5-4D3C-80F0-CD84FD250D89}">
      <dgm:prSet/>
      <dgm:spPr/>
      <dgm:t>
        <a:bodyPr/>
        <a:lstStyle/>
        <a:p>
          <a:endParaRPr lang="en-US"/>
        </a:p>
      </dgm:t>
    </dgm:pt>
    <dgm:pt modelId="{8E4E8625-3DCA-4C62-B7D7-A6A9D579544C}" type="sibTrans" cxnId="{08199801-ABC5-4D3C-80F0-CD84FD250D89}">
      <dgm:prSet/>
      <dgm:spPr/>
      <dgm:t>
        <a:bodyPr/>
        <a:lstStyle/>
        <a:p>
          <a:endParaRPr lang="en-US"/>
        </a:p>
      </dgm:t>
    </dgm:pt>
    <dgm:pt modelId="{19971AB8-3F84-4E0A-8759-4535A1D01C90}">
      <dgm:prSet phldrT="[Text]"/>
      <dgm:spPr/>
      <dgm:t>
        <a:bodyPr/>
        <a:lstStyle/>
        <a:p>
          <a:r>
            <a:rPr lang="en-US"/>
            <a:t>Cosine Antenna</a:t>
          </a:r>
        </a:p>
      </dgm:t>
    </dgm:pt>
    <dgm:pt modelId="{54793297-C65B-400F-A06A-BF7D47EF1FAF}" type="parTrans" cxnId="{EB4A25F8-75C4-4D0D-A0E5-7FE234E8918E}">
      <dgm:prSet/>
      <dgm:spPr/>
      <dgm:t>
        <a:bodyPr/>
        <a:lstStyle/>
        <a:p>
          <a:endParaRPr lang="en-US"/>
        </a:p>
      </dgm:t>
    </dgm:pt>
    <dgm:pt modelId="{0B8C0503-4503-4C9D-8B9C-26741D22A4CE}" type="sibTrans" cxnId="{EB4A25F8-75C4-4D0D-A0E5-7FE234E8918E}">
      <dgm:prSet/>
      <dgm:spPr/>
      <dgm:t>
        <a:bodyPr/>
        <a:lstStyle/>
        <a:p>
          <a:endParaRPr lang="en-US"/>
        </a:p>
      </dgm:t>
    </dgm:pt>
    <dgm:pt modelId="{CAF2A10D-F1B3-4404-B166-DE93A52D8EE4}">
      <dgm:prSet phldrT="[Text]"/>
      <dgm:spPr/>
      <dgm:t>
        <a:bodyPr/>
        <a:lstStyle/>
        <a:p>
          <a:r>
            <a:rPr lang="en-US"/>
            <a:t>Gaussian Antenna</a:t>
          </a:r>
        </a:p>
      </dgm:t>
    </dgm:pt>
    <dgm:pt modelId="{8CB0BC64-D8F8-480E-8246-9B0A3F63DE83}" type="parTrans" cxnId="{EB9AC0DC-EC6E-4BEF-AA76-C9DD52B790A0}">
      <dgm:prSet/>
      <dgm:spPr/>
      <dgm:t>
        <a:bodyPr/>
        <a:lstStyle/>
        <a:p>
          <a:endParaRPr lang="en-US"/>
        </a:p>
      </dgm:t>
    </dgm:pt>
    <dgm:pt modelId="{2E591432-3EE4-442A-BCB5-A70A03380C0B}" type="sibTrans" cxnId="{EB9AC0DC-EC6E-4BEF-AA76-C9DD52B790A0}">
      <dgm:prSet/>
      <dgm:spPr/>
      <dgm:t>
        <a:bodyPr/>
        <a:lstStyle/>
        <a:p>
          <a:endParaRPr lang="en-US"/>
        </a:p>
      </dgm:t>
    </dgm:pt>
    <dgm:pt modelId="{26C2CE0F-51CD-458F-B87F-B393CCD45DCB}">
      <dgm:prSet phldrT="[Text]"/>
      <dgm:spPr/>
      <dgm:t>
        <a:bodyPr/>
        <a:lstStyle/>
        <a:p>
          <a:r>
            <a:rPr lang="en-US"/>
            <a:t>Cardioid Antenna</a:t>
          </a:r>
        </a:p>
      </dgm:t>
    </dgm:pt>
    <dgm:pt modelId="{8A75FBC9-CD42-4E2A-8334-24F368411380}" type="parTrans" cxnId="{73DC7D42-0463-428A-98C9-38915DE0EF24}">
      <dgm:prSet/>
      <dgm:spPr/>
      <dgm:t>
        <a:bodyPr/>
        <a:lstStyle/>
        <a:p>
          <a:endParaRPr lang="en-US"/>
        </a:p>
      </dgm:t>
    </dgm:pt>
    <dgm:pt modelId="{63206C83-0BB4-455D-BE1A-E0DB18A55E53}" type="sibTrans" cxnId="{73DC7D42-0463-428A-98C9-38915DE0EF24}">
      <dgm:prSet/>
      <dgm:spPr/>
      <dgm:t>
        <a:bodyPr/>
        <a:lstStyle/>
        <a:p>
          <a:endParaRPr lang="en-US"/>
        </a:p>
      </dgm:t>
    </dgm:pt>
    <dgm:pt modelId="{6B0BE8FF-6F98-450A-A5CA-BA6F3F69C8CF}">
      <dgm:prSet phldrT="[Text]"/>
      <dgm:spPr/>
      <dgm:t>
        <a:bodyPr/>
        <a:lstStyle/>
        <a:p>
          <a:r>
            <a:rPr lang="en-US" err="1"/>
            <a:t>Sinc</a:t>
          </a:r>
          <a:r>
            <a:rPr lang="en-US"/>
            <a:t> Antenna</a:t>
          </a:r>
        </a:p>
      </dgm:t>
    </dgm:pt>
    <dgm:pt modelId="{7B6272C8-73F6-4417-9DB9-7FCAA4214F5D}" type="parTrans" cxnId="{F25D9A17-DEDD-4890-B94B-4E695FF6221E}">
      <dgm:prSet/>
      <dgm:spPr/>
      <dgm:t>
        <a:bodyPr/>
        <a:lstStyle/>
        <a:p>
          <a:endParaRPr lang="en-US"/>
        </a:p>
      </dgm:t>
    </dgm:pt>
    <dgm:pt modelId="{3981025E-37ED-47C0-A04F-C57120E97E67}" type="sibTrans" cxnId="{F25D9A17-DEDD-4890-B94B-4E695FF6221E}">
      <dgm:prSet/>
      <dgm:spPr/>
      <dgm:t>
        <a:bodyPr/>
        <a:lstStyle/>
        <a:p>
          <a:endParaRPr lang="en-US"/>
        </a:p>
      </dgm:t>
    </dgm:pt>
    <dgm:pt modelId="{50865242-38B3-4737-AA5F-04DF1EECD71E}" type="pres">
      <dgm:prSet presAssocID="{A56F1C3E-9988-4EAD-AB23-160967E5AC41}" presName="Name0" presStyleCnt="0">
        <dgm:presLayoutVars>
          <dgm:chMax/>
          <dgm:chPref/>
          <dgm:dir/>
        </dgm:presLayoutVars>
      </dgm:prSet>
      <dgm:spPr/>
    </dgm:pt>
    <dgm:pt modelId="{9A3C433B-9CCB-4AF4-9D57-1FC7E1DBC8FA}" type="pres">
      <dgm:prSet presAssocID="{4CC54DDE-364C-4015-87DB-B143CB2D2062}" presName="composite" presStyleCnt="0">
        <dgm:presLayoutVars>
          <dgm:chMax val="1"/>
          <dgm:chPref val="1"/>
        </dgm:presLayoutVars>
      </dgm:prSet>
      <dgm:spPr/>
    </dgm:pt>
    <dgm:pt modelId="{E5BD034E-5F4E-4969-B068-09DCF1DEF1CB}" type="pres">
      <dgm:prSet presAssocID="{4CC54DDE-364C-4015-87DB-B143CB2D2062}" presName="Accent" presStyleLbl="trAlignAcc1" presStyleIdx="0" presStyleCnt="7">
        <dgm:presLayoutVars>
          <dgm:chMax val="0"/>
          <dgm:chPref val="0"/>
        </dgm:presLayoutVars>
      </dgm:prSet>
      <dgm:spPr/>
    </dgm:pt>
    <dgm:pt modelId="{3B7E512D-24FD-4C80-AE65-1094E733689D}" type="pres">
      <dgm:prSet presAssocID="{4CC54DDE-364C-4015-87DB-B143CB2D2062}" presName="Image" presStyleLbl="alignImgPlace1" presStyleIdx="0" presStyleCnt="7">
        <dgm:presLayoutVars>
          <dgm:chMax val="0"/>
          <dgm:chPref val="0"/>
        </dgm:presLayoutVars>
      </dgm:prSet>
      <dgm:spPr>
        <a:blipFill rotWithShape="1">
          <a:blip xmlns:r="http://schemas.openxmlformats.org/officeDocument/2006/relationships" r:embed="rId1"/>
          <a:srcRect/>
          <a:stretch>
            <a:fillRect l="-7000" r="-7000"/>
          </a:stretch>
        </a:blipFill>
      </dgm:spPr>
    </dgm:pt>
    <dgm:pt modelId="{C9072D86-028F-4A80-96EF-543624A82BF3}" type="pres">
      <dgm:prSet presAssocID="{4CC54DDE-364C-4015-87DB-B143CB2D2062}" presName="ChildComposite" presStyleCnt="0"/>
      <dgm:spPr/>
    </dgm:pt>
    <dgm:pt modelId="{6F24FDD2-244F-4943-BE7C-CAB0A9A923E4}" type="pres">
      <dgm:prSet presAssocID="{4CC54DDE-364C-4015-87DB-B143CB2D2062}" presName="Child" presStyleLbl="node1" presStyleIdx="0" presStyleCnt="0">
        <dgm:presLayoutVars>
          <dgm:chMax val="0"/>
          <dgm:chPref val="0"/>
          <dgm:bulletEnabled val="1"/>
        </dgm:presLayoutVars>
      </dgm:prSet>
      <dgm:spPr/>
    </dgm:pt>
    <dgm:pt modelId="{2B0014E4-AB79-4AB7-A667-F10588166F79}" type="pres">
      <dgm:prSet presAssocID="{4CC54DDE-364C-4015-87DB-B143CB2D2062}" presName="Parent" presStyleLbl="revTx" presStyleIdx="0" presStyleCnt="7">
        <dgm:presLayoutVars>
          <dgm:chMax val="1"/>
          <dgm:chPref val="0"/>
          <dgm:bulletEnabled val="1"/>
        </dgm:presLayoutVars>
      </dgm:prSet>
      <dgm:spPr/>
    </dgm:pt>
    <dgm:pt modelId="{F6E25012-0125-4377-8736-42B826C7045A}" type="pres">
      <dgm:prSet presAssocID="{8E4E8625-3DCA-4C62-B7D7-A6A9D579544C}" presName="sibTrans" presStyleCnt="0"/>
      <dgm:spPr/>
    </dgm:pt>
    <dgm:pt modelId="{F77AD72E-A544-4E2D-8E32-8157F90A5EF3}" type="pres">
      <dgm:prSet presAssocID="{19971AB8-3F84-4E0A-8759-4535A1D01C90}" presName="composite" presStyleCnt="0">
        <dgm:presLayoutVars>
          <dgm:chMax val="1"/>
          <dgm:chPref val="1"/>
        </dgm:presLayoutVars>
      </dgm:prSet>
      <dgm:spPr/>
    </dgm:pt>
    <dgm:pt modelId="{D6A27F5A-C717-40F7-AFFB-C35D6F9AE428}" type="pres">
      <dgm:prSet presAssocID="{19971AB8-3F84-4E0A-8759-4535A1D01C90}" presName="Accent" presStyleLbl="trAlignAcc1" presStyleIdx="1" presStyleCnt="7">
        <dgm:presLayoutVars>
          <dgm:chMax val="0"/>
          <dgm:chPref val="0"/>
        </dgm:presLayoutVars>
      </dgm:prSet>
      <dgm:spPr/>
    </dgm:pt>
    <dgm:pt modelId="{4A6B01D3-F21C-4299-A8F4-92DE1FB7C819}" type="pres">
      <dgm:prSet presAssocID="{19971AB8-3F84-4E0A-8759-4535A1D01C90}" presName="Image" presStyleLbl="alignImgPlace1" presStyleIdx="1" presStyleCnt="7">
        <dgm:presLayoutVars>
          <dgm:chMax val="0"/>
          <dgm:chPref val="0"/>
        </dgm:presLayoutVars>
      </dgm:prSet>
      <dgm:spPr>
        <a:blipFill rotWithShape="1">
          <a:blip xmlns:r="http://schemas.openxmlformats.org/officeDocument/2006/relationships" r:embed="rId2"/>
          <a:srcRect/>
          <a:stretch>
            <a:fillRect l="-7000" r="-7000"/>
          </a:stretch>
        </a:blipFill>
      </dgm:spPr>
    </dgm:pt>
    <dgm:pt modelId="{E699B9A9-E6E6-4020-AEB4-1A8F766CF2F3}" type="pres">
      <dgm:prSet presAssocID="{19971AB8-3F84-4E0A-8759-4535A1D01C90}" presName="ChildComposite" presStyleCnt="0"/>
      <dgm:spPr/>
    </dgm:pt>
    <dgm:pt modelId="{61BBA6D2-972C-466F-B4F4-13C487517C3D}" type="pres">
      <dgm:prSet presAssocID="{19971AB8-3F84-4E0A-8759-4535A1D01C90}" presName="Child" presStyleLbl="node1" presStyleIdx="0" presStyleCnt="0">
        <dgm:presLayoutVars>
          <dgm:chMax val="0"/>
          <dgm:chPref val="0"/>
          <dgm:bulletEnabled val="1"/>
        </dgm:presLayoutVars>
      </dgm:prSet>
      <dgm:spPr/>
    </dgm:pt>
    <dgm:pt modelId="{14F90CB4-8CC9-4198-BAEF-03C0130E044A}" type="pres">
      <dgm:prSet presAssocID="{19971AB8-3F84-4E0A-8759-4535A1D01C90}" presName="Parent" presStyleLbl="revTx" presStyleIdx="1" presStyleCnt="7">
        <dgm:presLayoutVars>
          <dgm:chMax val="1"/>
          <dgm:chPref val="0"/>
          <dgm:bulletEnabled val="1"/>
        </dgm:presLayoutVars>
      </dgm:prSet>
      <dgm:spPr/>
    </dgm:pt>
    <dgm:pt modelId="{69B99758-20EB-4262-AEC3-7E03316A0F19}" type="pres">
      <dgm:prSet presAssocID="{0B8C0503-4503-4C9D-8B9C-26741D22A4CE}" presName="sibTrans" presStyleCnt="0"/>
      <dgm:spPr/>
    </dgm:pt>
    <dgm:pt modelId="{C5BAFDA6-6F3F-435F-9EF3-11B6B015ED12}" type="pres">
      <dgm:prSet presAssocID="{CAF2A10D-F1B3-4404-B166-DE93A52D8EE4}" presName="composite" presStyleCnt="0">
        <dgm:presLayoutVars>
          <dgm:chMax val="1"/>
          <dgm:chPref val="1"/>
        </dgm:presLayoutVars>
      </dgm:prSet>
      <dgm:spPr/>
    </dgm:pt>
    <dgm:pt modelId="{82A06543-C6FB-40E7-95A7-B35172A50DE9}" type="pres">
      <dgm:prSet presAssocID="{CAF2A10D-F1B3-4404-B166-DE93A52D8EE4}" presName="Accent" presStyleLbl="trAlignAcc1" presStyleIdx="2" presStyleCnt="7">
        <dgm:presLayoutVars>
          <dgm:chMax val="0"/>
          <dgm:chPref val="0"/>
        </dgm:presLayoutVars>
      </dgm:prSet>
      <dgm:spPr/>
    </dgm:pt>
    <dgm:pt modelId="{7A8A0F27-857C-48A7-8A7F-BC84EEA7B586}" type="pres">
      <dgm:prSet presAssocID="{CAF2A10D-F1B3-4404-B166-DE93A52D8EE4}" presName="Image" presStyleLbl="alignImgPlace1" presStyleIdx="2" presStyleCnt="7">
        <dgm:presLayoutVars>
          <dgm:chMax val="0"/>
          <dgm:chPref val="0"/>
        </dgm:presLayoutVars>
      </dgm:prSet>
      <dgm:spPr>
        <a:blipFill rotWithShape="1">
          <a:blip xmlns:r="http://schemas.openxmlformats.org/officeDocument/2006/relationships" r:embed="rId3"/>
          <a:srcRect/>
          <a:stretch>
            <a:fillRect l="-7000" r="-7000"/>
          </a:stretch>
        </a:blipFill>
      </dgm:spPr>
    </dgm:pt>
    <dgm:pt modelId="{CB7413BA-491B-4CA5-BE42-FE9CA2E986FF}" type="pres">
      <dgm:prSet presAssocID="{CAF2A10D-F1B3-4404-B166-DE93A52D8EE4}" presName="ChildComposite" presStyleCnt="0"/>
      <dgm:spPr/>
    </dgm:pt>
    <dgm:pt modelId="{33CF4439-CB57-4373-BEA7-6BE4F46133ED}" type="pres">
      <dgm:prSet presAssocID="{CAF2A10D-F1B3-4404-B166-DE93A52D8EE4}" presName="Child" presStyleLbl="node1" presStyleIdx="0" presStyleCnt="0">
        <dgm:presLayoutVars>
          <dgm:chMax val="0"/>
          <dgm:chPref val="0"/>
          <dgm:bulletEnabled val="1"/>
        </dgm:presLayoutVars>
      </dgm:prSet>
      <dgm:spPr/>
    </dgm:pt>
    <dgm:pt modelId="{B37B2F20-7B63-4DEA-B72E-AEC1CBA1FDEE}" type="pres">
      <dgm:prSet presAssocID="{CAF2A10D-F1B3-4404-B166-DE93A52D8EE4}" presName="Parent" presStyleLbl="revTx" presStyleIdx="2" presStyleCnt="7">
        <dgm:presLayoutVars>
          <dgm:chMax val="1"/>
          <dgm:chPref val="0"/>
          <dgm:bulletEnabled val="1"/>
        </dgm:presLayoutVars>
      </dgm:prSet>
      <dgm:spPr/>
    </dgm:pt>
    <dgm:pt modelId="{984796E0-B483-4B39-8956-AE1DAA5E80E7}" type="pres">
      <dgm:prSet presAssocID="{2E591432-3EE4-442A-BCB5-A70A03380C0B}" presName="sibTrans" presStyleCnt="0"/>
      <dgm:spPr/>
    </dgm:pt>
    <dgm:pt modelId="{B854F7F5-EFD6-4F49-9661-89DC10E129A6}" type="pres">
      <dgm:prSet presAssocID="{26C2CE0F-51CD-458F-B87F-B393CCD45DCB}" presName="composite" presStyleCnt="0">
        <dgm:presLayoutVars>
          <dgm:chMax val="1"/>
          <dgm:chPref val="1"/>
        </dgm:presLayoutVars>
      </dgm:prSet>
      <dgm:spPr/>
    </dgm:pt>
    <dgm:pt modelId="{78943FAD-2B6B-46F1-B90C-2E687F82CC90}" type="pres">
      <dgm:prSet presAssocID="{26C2CE0F-51CD-458F-B87F-B393CCD45DCB}" presName="Accent" presStyleLbl="trAlignAcc1" presStyleIdx="3" presStyleCnt="7">
        <dgm:presLayoutVars>
          <dgm:chMax val="0"/>
          <dgm:chPref val="0"/>
        </dgm:presLayoutVars>
      </dgm:prSet>
      <dgm:spPr/>
    </dgm:pt>
    <dgm:pt modelId="{8C13FD1F-BC96-4A22-B20E-2BA7E8B28537}" type="pres">
      <dgm:prSet presAssocID="{26C2CE0F-51CD-458F-B87F-B393CCD45DCB}" presName="Image" presStyleLbl="alignImgPlace1" presStyleIdx="3" presStyleCnt="7">
        <dgm:presLayoutVars>
          <dgm:chMax val="0"/>
          <dgm:chPref val="0"/>
        </dgm:presLayoutVars>
      </dgm:prSet>
      <dgm:spPr>
        <a:blipFill rotWithShape="1">
          <a:blip xmlns:r="http://schemas.openxmlformats.org/officeDocument/2006/relationships" r:embed="rId4"/>
          <a:srcRect/>
          <a:stretch>
            <a:fillRect l="-7000" r="-7000"/>
          </a:stretch>
        </a:blipFill>
      </dgm:spPr>
    </dgm:pt>
    <dgm:pt modelId="{E856060F-8BFE-4384-92CB-776A92D23E26}" type="pres">
      <dgm:prSet presAssocID="{26C2CE0F-51CD-458F-B87F-B393CCD45DCB}" presName="ChildComposite" presStyleCnt="0"/>
      <dgm:spPr/>
    </dgm:pt>
    <dgm:pt modelId="{F424C029-6FEE-4ACD-B6A4-12D7042DA2E2}" type="pres">
      <dgm:prSet presAssocID="{26C2CE0F-51CD-458F-B87F-B393CCD45DCB}" presName="Child" presStyleLbl="node1" presStyleIdx="0" presStyleCnt="0">
        <dgm:presLayoutVars>
          <dgm:chMax val="0"/>
          <dgm:chPref val="0"/>
          <dgm:bulletEnabled val="1"/>
        </dgm:presLayoutVars>
      </dgm:prSet>
      <dgm:spPr/>
    </dgm:pt>
    <dgm:pt modelId="{442C1465-FBD4-437F-846C-78E677F98165}" type="pres">
      <dgm:prSet presAssocID="{26C2CE0F-51CD-458F-B87F-B393CCD45DCB}" presName="Parent" presStyleLbl="revTx" presStyleIdx="3" presStyleCnt="7">
        <dgm:presLayoutVars>
          <dgm:chMax val="1"/>
          <dgm:chPref val="0"/>
          <dgm:bulletEnabled val="1"/>
        </dgm:presLayoutVars>
      </dgm:prSet>
      <dgm:spPr/>
    </dgm:pt>
    <dgm:pt modelId="{113188F0-8AC9-4766-A880-8C0F8D394BEB}" type="pres">
      <dgm:prSet presAssocID="{63206C83-0BB4-455D-BE1A-E0DB18A55E53}" presName="sibTrans" presStyleCnt="0"/>
      <dgm:spPr/>
    </dgm:pt>
    <dgm:pt modelId="{00BF6F23-B6C4-4A0F-9498-ED24D08EACC5}" type="pres">
      <dgm:prSet presAssocID="{6B0BE8FF-6F98-450A-A5CA-BA6F3F69C8CF}" presName="composite" presStyleCnt="0">
        <dgm:presLayoutVars>
          <dgm:chMax val="1"/>
          <dgm:chPref val="1"/>
        </dgm:presLayoutVars>
      </dgm:prSet>
      <dgm:spPr/>
    </dgm:pt>
    <dgm:pt modelId="{0EEACE1D-6667-46E9-8F67-9E740BD289A5}" type="pres">
      <dgm:prSet presAssocID="{6B0BE8FF-6F98-450A-A5CA-BA6F3F69C8CF}" presName="Accent" presStyleLbl="trAlignAcc1" presStyleIdx="4" presStyleCnt="7">
        <dgm:presLayoutVars>
          <dgm:chMax val="0"/>
          <dgm:chPref val="0"/>
        </dgm:presLayoutVars>
      </dgm:prSet>
      <dgm:spPr/>
    </dgm:pt>
    <dgm:pt modelId="{0F532ECC-381E-4E3A-A748-824A085819E3}" type="pres">
      <dgm:prSet presAssocID="{6B0BE8FF-6F98-450A-A5CA-BA6F3F69C8CF}" presName="Image" presStyleLbl="alignImgPlace1" presStyleIdx="4" presStyleCnt="7">
        <dgm:presLayoutVars>
          <dgm:chMax val="0"/>
          <dgm:chPref val="0"/>
        </dgm:presLayoutVars>
      </dgm:prSet>
      <dgm:spPr>
        <a:blipFill rotWithShape="1">
          <a:blip xmlns:r="http://schemas.openxmlformats.org/officeDocument/2006/relationships" r:embed="rId5"/>
          <a:srcRect/>
          <a:stretch>
            <a:fillRect l="-7000" r="-7000"/>
          </a:stretch>
        </a:blipFill>
      </dgm:spPr>
    </dgm:pt>
    <dgm:pt modelId="{CDB5A913-BB1C-4343-9AB4-D8B70CA3B81B}" type="pres">
      <dgm:prSet presAssocID="{6B0BE8FF-6F98-450A-A5CA-BA6F3F69C8CF}" presName="ChildComposite" presStyleCnt="0"/>
      <dgm:spPr/>
    </dgm:pt>
    <dgm:pt modelId="{5CDC496E-8054-4D21-A187-45B85AC8D180}" type="pres">
      <dgm:prSet presAssocID="{6B0BE8FF-6F98-450A-A5CA-BA6F3F69C8CF}" presName="Child" presStyleLbl="node1" presStyleIdx="0" presStyleCnt="0">
        <dgm:presLayoutVars>
          <dgm:chMax val="0"/>
          <dgm:chPref val="0"/>
          <dgm:bulletEnabled val="1"/>
        </dgm:presLayoutVars>
      </dgm:prSet>
      <dgm:spPr/>
    </dgm:pt>
    <dgm:pt modelId="{2A00C855-220A-42F8-9908-9335EE4700C5}" type="pres">
      <dgm:prSet presAssocID="{6B0BE8FF-6F98-450A-A5CA-BA6F3F69C8CF}" presName="Parent" presStyleLbl="revTx" presStyleIdx="4" presStyleCnt="7">
        <dgm:presLayoutVars>
          <dgm:chMax val="1"/>
          <dgm:chPref val="0"/>
          <dgm:bulletEnabled val="1"/>
        </dgm:presLayoutVars>
      </dgm:prSet>
      <dgm:spPr/>
    </dgm:pt>
    <dgm:pt modelId="{EC1DF4B8-DED7-4E1D-8E29-B1F3F719DF43}" type="pres">
      <dgm:prSet presAssocID="{3981025E-37ED-47C0-A04F-C57120E97E67}" presName="sibTrans" presStyleCnt="0"/>
      <dgm:spPr/>
    </dgm:pt>
    <dgm:pt modelId="{BE7236C6-78B2-4992-A38C-B8AA0CC4FB5E}" type="pres">
      <dgm:prSet presAssocID="{8FBB54A9-1CBE-493F-B6A5-BCCA24BEA4A7}" presName="composite" presStyleCnt="0">
        <dgm:presLayoutVars>
          <dgm:chMax val="1"/>
          <dgm:chPref val="1"/>
        </dgm:presLayoutVars>
      </dgm:prSet>
      <dgm:spPr/>
    </dgm:pt>
    <dgm:pt modelId="{0600D746-7526-4190-AC72-24D8CBF97EEE}" type="pres">
      <dgm:prSet presAssocID="{8FBB54A9-1CBE-493F-B6A5-BCCA24BEA4A7}" presName="Accent" presStyleLbl="trAlignAcc1" presStyleIdx="5" presStyleCnt="7">
        <dgm:presLayoutVars>
          <dgm:chMax val="0"/>
          <dgm:chPref val="0"/>
        </dgm:presLayoutVars>
      </dgm:prSet>
      <dgm:spPr/>
    </dgm:pt>
    <dgm:pt modelId="{CAB444A3-D9FD-4F47-ABE3-19029CCEEC76}" type="pres">
      <dgm:prSet presAssocID="{8FBB54A9-1CBE-493F-B6A5-BCCA24BEA4A7}" presName="Image" presStyleLbl="alignImgPlace1" presStyleIdx="5" presStyleCnt="7">
        <dgm:presLayoutVars>
          <dgm:chMax val="0"/>
          <dgm:chPref val="0"/>
        </dgm:presLayoutVars>
      </dgm:prSet>
      <dgm:spPr>
        <a:blipFill rotWithShape="1">
          <a:blip xmlns:r="http://schemas.openxmlformats.org/officeDocument/2006/relationships" r:embed="rId6"/>
          <a:srcRect/>
          <a:stretch>
            <a:fillRect l="-7000" r="-7000"/>
          </a:stretch>
        </a:blipFill>
      </dgm:spPr>
    </dgm:pt>
    <dgm:pt modelId="{B9C7AC88-F3AE-4A41-A5CA-3C6B76BDB8FF}" type="pres">
      <dgm:prSet presAssocID="{8FBB54A9-1CBE-493F-B6A5-BCCA24BEA4A7}" presName="ChildComposite" presStyleCnt="0"/>
      <dgm:spPr/>
    </dgm:pt>
    <dgm:pt modelId="{E6C65CA8-9183-4FE9-94A4-B9FE68C40AF0}" type="pres">
      <dgm:prSet presAssocID="{8FBB54A9-1CBE-493F-B6A5-BCCA24BEA4A7}" presName="Child" presStyleLbl="node1" presStyleIdx="0" presStyleCnt="0">
        <dgm:presLayoutVars>
          <dgm:chMax val="0"/>
          <dgm:chPref val="0"/>
          <dgm:bulletEnabled val="1"/>
        </dgm:presLayoutVars>
      </dgm:prSet>
      <dgm:spPr/>
    </dgm:pt>
    <dgm:pt modelId="{59F44013-8997-41BA-960D-4F9913DD7873}" type="pres">
      <dgm:prSet presAssocID="{8FBB54A9-1CBE-493F-B6A5-BCCA24BEA4A7}" presName="Parent" presStyleLbl="revTx" presStyleIdx="5" presStyleCnt="7">
        <dgm:presLayoutVars>
          <dgm:chMax val="1"/>
          <dgm:chPref val="0"/>
          <dgm:bulletEnabled val="1"/>
        </dgm:presLayoutVars>
      </dgm:prSet>
      <dgm:spPr/>
    </dgm:pt>
    <dgm:pt modelId="{85FD55A5-0394-42C2-AB48-8DEC3D979034}" type="pres">
      <dgm:prSet presAssocID="{9DC689F1-1A90-483C-8AFC-D3D7C9DA1510}" presName="sibTrans" presStyleCnt="0"/>
      <dgm:spPr/>
    </dgm:pt>
    <dgm:pt modelId="{5F742B98-C4FD-448E-B179-35736EF6DA2F}" type="pres">
      <dgm:prSet presAssocID="{59CC141B-F08D-4872-8B21-B19F3CE13D5C}" presName="composite" presStyleCnt="0">
        <dgm:presLayoutVars>
          <dgm:chMax val="1"/>
          <dgm:chPref val="1"/>
        </dgm:presLayoutVars>
      </dgm:prSet>
      <dgm:spPr/>
    </dgm:pt>
    <dgm:pt modelId="{3F88B28A-B084-4145-A94E-E4ED426D568C}" type="pres">
      <dgm:prSet presAssocID="{59CC141B-F08D-4872-8B21-B19F3CE13D5C}" presName="Accent" presStyleLbl="trAlignAcc1" presStyleIdx="6" presStyleCnt="7">
        <dgm:presLayoutVars>
          <dgm:chMax val="0"/>
          <dgm:chPref val="0"/>
        </dgm:presLayoutVars>
      </dgm:prSet>
      <dgm:spPr/>
    </dgm:pt>
    <dgm:pt modelId="{2CECFE98-7327-4A74-AADD-6EC9C440F38F}" type="pres">
      <dgm:prSet presAssocID="{59CC141B-F08D-4872-8B21-B19F3CE13D5C}" presName="Image" presStyleLbl="alignImgPlace1" presStyleIdx="6" presStyleCnt="7">
        <dgm:presLayoutVars>
          <dgm:chMax val="0"/>
          <dgm:chPref val="0"/>
        </dgm:presLayoutVars>
      </dgm:prSet>
      <dgm:spPr>
        <a:blipFill rotWithShape="1">
          <a:blip xmlns:r="http://schemas.openxmlformats.org/officeDocument/2006/relationships" r:embed="rId7"/>
          <a:srcRect/>
          <a:stretch>
            <a:fillRect l="-7000" r="-7000"/>
          </a:stretch>
        </a:blipFill>
      </dgm:spPr>
    </dgm:pt>
    <dgm:pt modelId="{3C721B81-5163-46E1-BB9D-D9FBBEB702BE}" type="pres">
      <dgm:prSet presAssocID="{59CC141B-F08D-4872-8B21-B19F3CE13D5C}" presName="ChildComposite" presStyleCnt="0"/>
      <dgm:spPr/>
    </dgm:pt>
    <dgm:pt modelId="{747AA61F-6E19-46F7-9C91-0AF884841AAE}" type="pres">
      <dgm:prSet presAssocID="{59CC141B-F08D-4872-8B21-B19F3CE13D5C}" presName="Child" presStyleLbl="node1" presStyleIdx="0" presStyleCnt="0">
        <dgm:presLayoutVars>
          <dgm:chMax val="0"/>
          <dgm:chPref val="0"/>
          <dgm:bulletEnabled val="1"/>
        </dgm:presLayoutVars>
      </dgm:prSet>
      <dgm:spPr/>
    </dgm:pt>
    <dgm:pt modelId="{AD4A1383-DEB9-487E-8307-C59B78D8CE21}" type="pres">
      <dgm:prSet presAssocID="{59CC141B-F08D-4872-8B21-B19F3CE13D5C}" presName="Parent" presStyleLbl="revTx" presStyleIdx="6" presStyleCnt="7">
        <dgm:presLayoutVars>
          <dgm:chMax val="1"/>
          <dgm:chPref val="0"/>
          <dgm:bulletEnabled val="1"/>
        </dgm:presLayoutVars>
      </dgm:prSet>
      <dgm:spPr/>
    </dgm:pt>
  </dgm:ptLst>
  <dgm:cxnLst>
    <dgm:cxn modelId="{08199801-ABC5-4D3C-80F0-CD84FD250D89}" srcId="{A56F1C3E-9988-4EAD-AB23-160967E5AC41}" destId="{4CC54DDE-364C-4015-87DB-B143CB2D2062}" srcOrd="0" destOrd="0" parTransId="{2F19FAF2-A5C6-4F5B-8B02-CF01846FB2D5}" sibTransId="{8E4E8625-3DCA-4C62-B7D7-A6A9D579544C}"/>
    <dgm:cxn modelId="{F25D9A17-DEDD-4890-B94B-4E695FF6221E}" srcId="{A56F1C3E-9988-4EAD-AB23-160967E5AC41}" destId="{6B0BE8FF-6F98-450A-A5CA-BA6F3F69C8CF}" srcOrd="4" destOrd="0" parTransId="{7B6272C8-73F6-4417-9DB9-7FCAA4214F5D}" sibTransId="{3981025E-37ED-47C0-A04F-C57120E97E67}"/>
    <dgm:cxn modelId="{56D21F32-7E3B-4A0A-9F5D-DE4645640C45}" type="presOf" srcId="{19971AB8-3F84-4E0A-8759-4535A1D01C90}" destId="{14F90CB4-8CC9-4198-BAEF-03C0130E044A}" srcOrd="0" destOrd="0" presId="urn:microsoft.com/office/officeart/2008/layout/CaptionedPictures"/>
    <dgm:cxn modelId="{73DC7D42-0463-428A-98C9-38915DE0EF24}" srcId="{A56F1C3E-9988-4EAD-AB23-160967E5AC41}" destId="{26C2CE0F-51CD-458F-B87F-B393CCD45DCB}" srcOrd="3" destOrd="0" parTransId="{8A75FBC9-CD42-4E2A-8334-24F368411380}" sibTransId="{63206C83-0BB4-455D-BE1A-E0DB18A55E53}"/>
    <dgm:cxn modelId="{9EC7DF72-49F9-4E09-B696-BEAECC367BCD}" type="presOf" srcId="{4CC54DDE-364C-4015-87DB-B143CB2D2062}" destId="{2B0014E4-AB79-4AB7-A667-F10588166F79}" srcOrd="0" destOrd="0" presId="urn:microsoft.com/office/officeart/2008/layout/CaptionedPictures"/>
    <dgm:cxn modelId="{3119597C-A9D6-46D7-BA4A-FAD35B62320B}" type="presOf" srcId="{A56F1C3E-9988-4EAD-AB23-160967E5AC41}" destId="{50865242-38B3-4737-AA5F-04DF1EECD71E}" srcOrd="0" destOrd="0" presId="urn:microsoft.com/office/officeart/2008/layout/CaptionedPictures"/>
    <dgm:cxn modelId="{1113B27E-F04C-4AA6-B0D8-445BD0318854}" type="presOf" srcId="{26C2CE0F-51CD-458F-B87F-B393CCD45DCB}" destId="{442C1465-FBD4-437F-846C-78E677F98165}" srcOrd="0" destOrd="0" presId="urn:microsoft.com/office/officeart/2008/layout/CaptionedPictures"/>
    <dgm:cxn modelId="{8F5AEE7F-2A73-4F16-B211-2DC50278BCB2}" type="presOf" srcId="{59CC141B-F08D-4872-8B21-B19F3CE13D5C}" destId="{AD4A1383-DEB9-487E-8307-C59B78D8CE21}" srcOrd="0" destOrd="0" presId="urn:microsoft.com/office/officeart/2008/layout/CaptionedPictures"/>
    <dgm:cxn modelId="{2C55CA9A-4C53-446F-917D-4C9739A7AA7A}" type="presOf" srcId="{CAF2A10D-F1B3-4404-B166-DE93A52D8EE4}" destId="{B37B2F20-7B63-4DEA-B72E-AEC1CBA1FDEE}" srcOrd="0" destOrd="0" presId="urn:microsoft.com/office/officeart/2008/layout/CaptionedPictures"/>
    <dgm:cxn modelId="{1345D5B7-FEB1-409C-AA00-FAF588C7314F}" srcId="{A56F1C3E-9988-4EAD-AB23-160967E5AC41}" destId="{8FBB54A9-1CBE-493F-B6A5-BCCA24BEA4A7}" srcOrd="5" destOrd="0" parTransId="{DB66BCB9-761E-46CD-B954-FDF5B804A55F}" sibTransId="{9DC689F1-1A90-483C-8AFC-D3D7C9DA1510}"/>
    <dgm:cxn modelId="{2DC77FD0-2678-4356-A631-3342914AB2D5}" type="presOf" srcId="{8FBB54A9-1CBE-493F-B6A5-BCCA24BEA4A7}" destId="{59F44013-8997-41BA-960D-4F9913DD7873}" srcOrd="0" destOrd="0" presId="urn:microsoft.com/office/officeart/2008/layout/CaptionedPictures"/>
    <dgm:cxn modelId="{EB9AC0DC-EC6E-4BEF-AA76-C9DD52B790A0}" srcId="{A56F1C3E-9988-4EAD-AB23-160967E5AC41}" destId="{CAF2A10D-F1B3-4404-B166-DE93A52D8EE4}" srcOrd="2" destOrd="0" parTransId="{8CB0BC64-D8F8-480E-8246-9B0A3F63DE83}" sibTransId="{2E591432-3EE4-442A-BCB5-A70A03380C0B}"/>
    <dgm:cxn modelId="{09546CF7-F4EA-496A-A37D-410D34A65136}" type="presOf" srcId="{6B0BE8FF-6F98-450A-A5CA-BA6F3F69C8CF}" destId="{2A00C855-220A-42F8-9908-9335EE4700C5}" srcOrd="0" destOrd="0" presId="urn:microsoft.com/office/officeart/2008/layout/CaptionedPictures"/>
    <dgm:cxn modelId="{EB4A25F8-75C4-4D0D-A0E5-7FE234E8918E}" srcId="{A56F1C3E-9988-4EAD-AB23-160967E5AC41}" destId="{19971AB8-3F84-4E0A-8759-4535A1D01C90}" srcOrd="1" destOrd="0" parTransId="{54793297-C65B-400F-A06A-BF7D47EF1FAF}" sibTransId="{0B8C0503-4503-4C9D-8B9C-26741D22A4CE}"/>
    <dgm:cxn modelId="{5D62CBF8-02BC-4AC0-A8B6-189A2B461086}" srcId="{A56F1C3E-9988-4EAD-AB23-160967E5AC41}" destId="{59CC141B-F08D-4872-8B21-B19F3CE13D5C}" srcOrd="6" destOrd="0" parTransId="{251477B7-BE78-4832-819F-E160DA71C0F6}" sibTransId="{A4D75881-B5B4-446A-9CEA-A95B0E6763F5}"/>
    <dgm:cxn modelId="{17356B90-2D5E-4393-9A5E-73A276AAA178}" type="presParOf" srcId="{50865242-38B3-4737-AA5F-04DF1EECD71E}" destId="{9A3C433B-9CCB-4AF4-9D57-1FC7E1DBC8FA}" srcOrd="0" destOrd="0" presId="urn:microsoft.com/office/officeart/2008/layout/CaptionedPictures"/>
    <dgm:cxn modelId="{BCDB28A0-B9B1-4594-A098-CE77E2970E79}" type="presParOf" srcId="{9A3C433B-9CCB-4AF4-9D57-1FC7E1DBC8FA}" destId="{E5BD034E-5F4E-4969-B068-09DCF1DEF1CB}" srcOrd="0" destOrd="0" presId="urn:microsoft.com/office/officeart/2008/layout/CaptionedPictures"/>
    <dgm:cxn modelId="{7E3940BC-EC14-4F42-9C61-4D0FCF62CB78}" type="presParOf" srcId="{9A3C433B-9CCB-4AF4-9D57-1FC7E1DBC8FA}" destId="{3B7E512D-24FD-4C80-AE65-1094E733689D}" srcOrd="1" destOrd="0" presId="urn:microsoft.com/office/officeart/2008/layout/CaptionedPictures"/>
    <dgm:cxn modelId="{B6AFE798-7F9D-4371-AF12-73F997F2CDA7}" type="presParOf" srcId="{9A3C433B-9CCB-4AF4-9D57-1FC7E1DBC8FA}" destId="{C9072D86-028F-4A80-96EF-543624A82BF3}" srcOrd="2" destOrd="0" presId="urn:microsoft.com/office/officeart/2008/layout/CaptionedPictures"/>
    <dgm:cxn modelId="{646E814C-EF2A-42DA-B871-0C29D5E81D77}" type="presParOf" srcId="{C9072D86-028F-4A80-96EF-543624A82BF3}" destId="{6F24FDD2-244F-4943-BE7C-CAB0A9A923E4}" srcOrd="0" destOrd="0" presId="urn:microsoft.com/office/officeart/2008/layout/CaptionedPictures"/>
    <dgm:cxn modelId="{21F54404-81DB-46D0-84DF-DFF1C5037DFF}" type="presParOf" srcId="{C9072D86-028F-4A80-96EF-543624A82BF3}" destId="{2B0014E4-AB79-4AB7-A667-F10588166F79}" srcOrd="1" destOrd="0" presId="urn:microsoft.com/office/officeart/2008/layout/CaptionedPictures"/>
    <dgm:cxn modelId="{796DE700-C125-455A-AA0A-69101D5D5C48}" type="presParOf" srcId="{50865242-38B3-4737-AA5F-04DF1EECD71E}" destId="{F6E25012-0125-4377-8736-42B826C7045A}" srcOrd="1" destOrd="0" presId="urn:microsoft.com/office/officeart/2008/layout/CaptionedPictures"/>
    <dgm:cxn modelId="{BABBB1C9-A9FA-4AA5-8243-0D0D2C4B269B}" type="presParOf" srcId="{50865242-38B3-4737-AA5F-04DF1EECD71E}" destId="{F77AD72E-A544-4E2D-8E32-8157F90A5EF3}" srcOrd="2" destOrd="0" presId="urn:microsoft.com/office/officeart/2008/layout/CaptionedPictures"/>
    <dgm:cxn modelId="{F98D7FB8-AC67-4EFA-9669-DABFA8F1E99E}" type="presParOf" srcId="{F77AD72E-A544-4E2D-8E32-8157F90A5EF3}" destId="{D6A27F5A-C717-40F7-AFFB-C35D6F9AE428}" srcOrd="0" destOrd="0" presId="urn:microsoft.com/office/officeart/2008/layout/CaptionedPictures"/>
    <dgm:cxn modelId="{C9C027C4-40D9-4F37-95DA-0C80E2EFC407}" type="presParOf" srcId="{F77AD72E-A544-4E2D-8E32-8157F90A5EF3}" destId="{4A6B01D3-F21C-4299-A8F4-92DE1FB7C819}" srcOrd="1" destOrd="0" presId="urn:microsoft.com/office/officeart/2008/layout/CaptionedPictures"/>
    <dgm:cxn modelId="{D61F5263-0EB5-45FD-BB82-526657F80F22}" type="presParOf" srcId="{F77AD72E-A544-4E2D-8E32-8157F90A5EF3}" destId="{E699B9A9-E6E6-4020-AEB4-1A8F766CF2F3}" srcOrd="2" destOrd="0" presId="urn:microsoft.com/office/officeart/2008/layout/CaptionedPictures"/>
    <dgm:cxn modelId="{1AAA2BD8-9E68-48ED-A497-1D90B3856548}" type="presParOf" srcId="{E699B9A9-E6E6-4020-AEB4-1A8F766CF2F3}" destId="{61BBA6D2-972C-466F-B4F4-13C487517C3D}" srcOrd="0" destOrd="0" presId="urn:microsoft.com/office/officeart/2008/layout/CaptionedPictures"/>
    <dgm:cxn modelId="{F9CEEABD-14D6-4F0F-9984-C93BDC601BB1}" type="presParOf" srcId="{E699B9A9-E6E6-4020-AEB4-1A8F766CF2F3}" destId="{14F90CB4-8CC9-4198-BAEF-03C0130E044A}" srcOrd="1" destOrd="0" presId="urn:microsoft.com/office/officeart/2008/layout/CaptionedPictures"/>
    <dgm:cxn modelId="{56B10A48-6096-45F4-9A4A-56F5DBB99B64}" type="presParOf" srcId="{50865242-38B3-4737-AA5F-04DF1EECD71E}" destId="{69B99758-20EB-4262-AEC3-7E03316A0F19}" srcOrd="3" destOrd="0" presId="urn:microsoft.com/office/officeart/2008/layout/CaptionedPictures"/>
    <dgm:cxn modelId="{1707F6AA-CCE7-4D7E-B3C2-C758931C2CD2}" type="presParOf" srcId="{50865242-38B3-4737-AA5F-04DF1EECD71E}" destId="{C5BAFDA6-6F3F-435F-9EF3-11B6B015ED12}" srcOrd="4" destOrd="0" presId="urn:microsoft.com/office/officeart/2008/layout/CaptionedPictures"/>
    <dgm:cxn modelId="{CEF17598-8102-460E-A86F-1CF8D4DC2A7B}" type="presParOf" srcId="{C5BAFDA6-6F3F-435F-9EF3-11B6B015ED12}" destId="{82A06543-C6FB-40E7-95A7-B35172A50DE9}" srcOrd="0" destOrd="0" presId="urn:microsoft.com/office/officeart/2008/layout/CaptionedPictures"/>
    <dgm:cxn modelId="{9088F0D7-44B9-4CBB-B389-633FC6F8346B}" type="presParOf" srcId="{C5BAFDA6-6F3F-435F-9EF3-11B6B015ED12}" destId="{7A8A0F27-857C-48A7-8A7F-BC84EEA7B586}" srcOrd="1" destOrd="0" presId="urn:microsoft.com/office/officeart/2008/layout/CaptionedPictures"/>
    <dgm:cxn modelId="{C478B4FB-B85C-40FD-B635-99BFC27F706A}" type="presParOf" srcId="{C5BAFDA6-6F3F-435F-9EF3-11B6B015ED12}" destId="{CB7413BA-491B-4CA5-BE42-FE9CA2E986FF}" srcOrd="2" destOrd="0" presId="urn:microsoft.com/office/officeart/2008/layout/CaptionedPictures"/>
    <dgm:cxn modelId="{EA643B38-6EB7-4780-9674-C3B632FC42E7}" type="presParOf" srcId="{CB7413BA-491B-4CA5-BE42-FE9CA2E986FF}" destId="{33CF4439-CB57-4373-BEA7-6BE4F46133ED}" srcOrd="0" destOrd="0" presId="urn:microsoft.com/office/officeart/2008/layout/CaptionedPictures"/>
    <dgm:cxn modelId="{D463BD66-CC0D-4636-9419-C90BB7556E89}" type="presParOf" srcId="{CB7413BA-491B-4CA5-BE42-FE9CA2E986FF}" destId="{B37B2F20-7B63-4DEA-B72E-AEC1CBA1FDEE}" srcOrd="1" destOrd="0" presId="urn:microsoft.com/office/officeart/2008/layout/CaptionedPictures"/>
    <dgm:cxn modelId="{4B27F41C-B173-46A8-AEE4-1F1A4C56FDC1}" type="presParOf" srcId="{50865242-38B3-4737-AA5F-04DF1EECD71E}" destId="{984796E0-B483-4B39-8956-AE1DAA5E80E7}" srcOrd="5" destOrd="0" presId="urn:microsoft.com/office/officeart/2008/layout/CaptionedPictures"/>
    <dgm:cxn modelId="{1E53F073-80D6-4A68-9262-DFE1816E50F8}" type="presParOf" srcId="{50865242-38B3-4737-AA5F-04DF1EECD71E}" destId="{B854F7F5-EFD6-4F49-9661-89DC10E129A6}" srcOrd="6" destOrd="0" presId="urn:microsoft.com/office/officeart/2008/layout/CaptionedPictures"/>
    <dgm:cxn modelId="{225873DA-1798-431D-AEA5-0841ED05F22A}" type="presParOf" srcId="{B854F7F5-EFD6-4F49-9661-89DC10E129A6}" destId="{78943FAD-2B6B-46F1-B90C-2E687F82CC90}" srcOrd="0" destOrd="0" presId="urn:microsoft.com/office/officeart/2008/layout/CaptionedPictures"/>
    <dgm:cxn modelId="{B76B31BE-E3E2-41E9-800B-908497ABE480}" type="presParOf" srcId="{B854F7F5-EFD6-4F49-9661-89DC10E129A6}" destId="{8C13FD1F-BC96-4A22-B20E-2BA7E8B28537}" srcOrd="1" destOrd="0" presId="urn:microsoft.com/office/officeart/2008/layout/CaptionedPictures"/>
    <dgm:cxn modelId="{6BBDEBDA-C5FA-411B-A7D6-6E317273766C}" type="presParOf" srcId="{B854F7F5-EFD6-4F49-9661-89DC10E129A6}" destId="{E856060F-8BFE-4384-92CB-776A92D23E26}" srcOrd="2" destOrd="0" presId="urn:microsoft.com/office/officeart/2008/layout/CaptionedPictures"/>
    <dgm:cxn modelId="{906BC6D1-F906-4307-ACFD-F61B442678CF}" type="presParOf" srcId="{E856060F-8BFE-4384-92CB-776A92D23E26}" destId="{F424C029-6FEE-4ACD-B6A4-12D7042DA2E2}" srcOrd="0" destOrd="0" presId="urn:microsoft.com/office/officeart/2008/layout/CaptionedPictures"/>
    <dgm:cxn modelId="{98E75EA1-F735-41ED-AD93-8867BC555B0F}" type="presParOf" srcId="{E856060F-8BFE-4384-92CB-776A92D23E26}" destId="{442C1465-FBD4-437F-846C-78E677F98165}" srcOrd="1" destOrd="0" presId="urn:microsoft.com/office/officeart/2008/layout/CaptionedPictures"/>
    <dgm:cxn modelId="{5F88E525-A318-40B5-BA25-073DD4F9F651}" type="presParOf" srcId="{50865242-38B3-4737-AA5F-04DF1EECD71E}" destId="{113188F0-8AC9-4766-A880-8C0F8D394BEB}" srcOrd="7" destOrd="0" presId="urn:microsoft.com/office/officeart/2008/layout/CaptionedPictures"/>
    <dgm:cxn modelId="{D3836B59-C41E-48E0-9DBA-9F75CDDD25A4}" type="presParOf" srcId="{50865242-38B3-4737-AA5F-04DF1EECD71E}" destId="{00BF6F23-B6C4-4A0F-9498-ED24D08EACC5}" srcOrd="8" destOrd="0" presId="urn:microsoft.com/office/officeart/2008/layout/CaptionedPictures"/>
    <dgm:cxn modelId="{2EE0ADEC-D9CE-4F37-B0B4-0929C2B7A00A}" type="presParOf" srcId="{00BF6F23-B6C4-4A0F-9498-ED24D08EACC5}" destId="{0EEACE1D-6667-46E9-8F67-9E740BD289A5}" srcOrd="0" destOrd="0" presId="urn:microsoft.com/office/officeart/2008/layout/CaptionedPictures"/>
    <dgm:cxn modelId="{AB94D8FF-A1E4-4066-AFD8-6C7BE1922318}" type="presParOf" srcId="{00BF6F23-B6C4-4A0F-9498-ED24D08EACC5}" destId="{0F532ECC-381E-4E3A-A748-824A085819E3}" srcOrd="1" destOrd="0" presId="urn:microsoft.com/office/officeart/2008/layout/CaptionedPictures"/>
    <dgm:cxn modelId="{B4AD9E26-D3E8-4BBD-903C-F4F50AE4B86A}" type="presParOf" srcId="{00BF6F23-B6C4-4A0F-9498-ED24D08EACC5}" destId="{CDB5A913-BB1C-4343-9AB4-D8B70CA3B81B}" srcOrd="2" destOrd="0" presId="urn:microsoft.com/office/officeart/2008/layout/CaptionedPictures"/>
    <dgm:cxn modelId="{0E3BA1FB-E1EF-4BDD-BC8B-538391D47D7E}" type="presParOf" srcId="{CDB5A913-BB1C-4343-9AB4-D8B70CA3B81B}" destId="{5CDC496E-8054-4D21-A187-45B85AC8D180}" srcOrd="0" destOrd="0" presId="urn:microsoft.com/office/officeart/2008/layout/CaptionedPictures"/>
    <dgm:cxn modelId="{213772C4-FF6A-4DF1-BE5A-2F2BF6384181}" type="presParOf" srcId="{CDB5A913-BB1C-4343-9AB4-D8B70CA3B81B}" destId="{2A00C855-220A-42F8-9908-9335EE4700C5}" srcOrd="1" destOrd="0" presId="urn:microsoft.com/office/officeart/2008/layout/CaptionedPictures"/>
    <dgm:cxn modelId="{6451B6EA-2C20-4F27-8EFD-EFB059F98F92}" type="presParOf" srcId="{50865242-38B3-4737-AA5F-04DF1EECD71E}" destId="{EC1DF4B8-DED7-4E1D-8E29-B1F3F719DF43}" srcOrd="9" destOrd="0" presId="urn:microsoft.com/office/officeart/2008/layout/CaptionedPictures"/>
    <dgm:cxn modelId="{E410B521-B8F1-4A07-B70D-09EA2AA312BF}" type="presParOf" srcId="{50865242-38B3-4737-AA5F-04DF1EECD71E}" destId="{BE7236C6-78B2-4992-A38C-B8AA0CC4FB5E}" srcOrd="10" destOrd="0" presId="urn:microsoft.com/office/officeart/2008/layout/CaptionedPictures"/>
    <dgm:cxn modelId="{89E69A8B-9053-44A3-BF13-819EBCFD7EAA}" type="presParOf" srcId="{BE7236C6-78B2-4992-A38C-B8AA0CC4FB5E}" destId="{0600D746-7526-4190-AC72-24D8CBF97EEE}" srcOrd="0" destOrd="0" presId="urn:microsoft.com/office/officeart/2008/layout/CaptionedPictures"/>
    <dgm:cxn modelId="{7ACBD241-6379-4A40-933D-8BE757B6F0DA}" type="presParOf" srcId="{BE7236C6-78B2-4992-A38C-B8AA0CC4FB5E}" destId="{CAB444A3-D9FD-4F47-ABE3-19029CCEEC76}" srcOrd="1" destOrd="0" presId="urn:microsoft.com/office/officeart/2008/layout/CaptionedPictures"/>
    <dgm:cxn modelId="{4EE26B65-347E-4DB7-99B0-C6A42670458B}" type="presParOf" srcId="{BE7236C6-78B2-4992-A38C-B8AA0CC4FB5E}" destId="{B9C7AC88-F3AE-4A41-A5CA-3C6B76BDB8FF}" srcOrd="2" destOrd="0" presId="urn:microsoft.com/office/officeart/2008/layout/CaptionedPictures"/>
    <dgm:cxn modelId="{8A7B957B-7A79-4D07-88ED-B1A94696F928}" type="presParOf" srcId="{B9C7AC88-F3AE-4A41-A5CA-3C6B76BDB8FF}" destId="{E6C65CA8-9183-4FE9-94A4-B9FE68C40AF0}" srcOrd="0" destOrd="0" presId="urn:microsoft.com/office/officeart/2008/layout/CaptionedPictures"/>
    <dgm:cxn modelId="{2672CC3A-2F1C-43AE-A30C-B8211FA72261}" type="presParOf" srcId="{B9C7AC88-F3AE-4A41-A5CA-3C6B76BDB8FF}" destId="{59F44013-8997-41BA-960D-4F9913DD7873}" srcOrd="1" destOrd="0" presId="urn:microsoft.com/office/officeart/2008/layout/CaptionedPictures"/>
    <dgm:cxn modelId="{3DAAD11B-F395-465B-8D6B-C9135853BE7C}" type="presParOf" srcId="{50865242-38B3-4737-AA5F-04DF1EECD71E}" destId="{85FD55A5-0394-42C2-AB48-8DEC3D979034}" srcOrd="11" destOrd="0" presId="urn:microsoft.com/office/officeart/2008/layout/CaptionedPictures"/>
    <dgm:cxn modelId="{10210D03-E1C6-4273-9C34-D7B6B12BAC05}" type="presParOf" srcId="{50865242-38B3-4737-AA5F-04DF1EECD71E}" destId="{5F742B98-C4FD-448E-B179-35736EF6DA2F}" srcOrd="12" destOrd="0" presId="urn:microsoft.com/office/officeart/2008/layout/CaptionedPictures"/>
    <dgm:cxn modelId="{4B922790-9C55-47BE-9C9C-0A2283954414}" type="presParOf" srcId="{5F742B98-C4FD-448E-B179-35736EF6DA2F}" destId="{3F88B28A-B084-4145-A94E-E4ED426D568C}" srcOrd="0" destOrd="0" presId="urn:microsoft.com/office/officeart/2008/layout/CaptionedPictures"/>
    <dgm:cxn modelId="{8A5EA93B-8556-45F8-9F43-B6426AD6D3C3}" type="presParOf" srcId="{5F742B98-C4FD-448E-B179-35736EF6DA2F}" destId="{2CECFE98-7327-4A74-AADD-6EC9C440F38F}" srcOrd="1" destOrd="0" presId="urn:microsoft.com/office/officeart/2008/layout/CaptionedPictures"/>
    <dgm:cxn modelId="{90396684-894E-415C-8537-F71DA16DDF71}" type="presParOf" srcId="{5F742B98-C4FD-448E-B179-35736EF6DA2F}" destId="{3C721B81-5163-46E1-BB9D-D9FBBEB702BE}" srcOrd="2" destOrd="0" presId="urn:microsoft.com/office/officeart/2008/layout/CaptionedPictures"/>
    <dgm:cxn modelId="{E9AB9443-330F-449A-B194-7EAE57450EA2}" type="presParOf" srcId="{3C721B81-5163-46E1-BB9D-D9FBBEB702BE}" destId="{747AA61F-6E19-46F7-9C91-0AF884841AAE}" srcOrd="0" destOrd="0" presId="urn:microsoft.com/office/officeart/2008/layout/CaptionedPictures"/>
    <dgm:cxn modelId="{3DE01E84-E405-46C5-B4E0-9BCF3EDBA35B}" type="presParOf" srcId="{3C721B81-5163-46E1-BB9D-D9FBBEB702BE}" destId="{AD4A1383-DEB9-487E-8307-C59B78D8CE21}"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9D5BC5-1208-48F3-BC24-A84AA7C705FC}" type="doc">
      <dgm:prSet loTypeId="urn:microsoft.com/office/officeart/2005/8/layout/equation1" loCatId="process" qsTypeId="urn:microsoft.com/office/officeart/2005/8/quickstyle/simple1" qsCatId="simple" csTypeId="urn:microsoft.com/office/officeart/2005/8/colors/accent0_2" csCatId="mainScheme" phldr="1"/>
      <dgm:spPr/>
    </dgm:pt>
    <dgm:pt modelId="{B0437496-044B-404F-8934-8302B8753B66}">
      <dgm:prSet phldrT="[Text]" custT="1"/>
      <dgm:spPr>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srgbClr val="FFFFFF">
                  <a:lumMod val="75000"/>
                </a:srgbClr>
              </a:solidFill>
              <a:latin typeface="Arial"/>
              <a:ea typeface="+mn-ea"/>
              <a:cs typeface="+mn-cs"/>
            </a:rPr>
            <a:t>Array Factor</a:t>
          </a:r>
        </a:p>
      </dgm:t>
    </dgm:pt>
    <dgm:pt modelId="{9A28B740-022D-40CB-939D-21F09E317BE7}" type="parTrans" cxnId="{D8940B11-A23B-49EE-BFB9-635015511D85}">
      <dgm:prSet/>
      <dgm:spPr/>
      <dgm:t>
        <a:bodyPr/>
        <a:lstStyle/>
        <a:p>
          <a:endParaRPr lang="en-US" sz="1000"/>
        </a:p>
      </dgm:t>
    </dgm:pt>
    <dgm:pt modelId="{0C082520-C119-4E73-AFE9-2F417D6AD593}" type="sibTrans" cxnId="{D8940B11-A23B-49EE-BFB9-635015511D85}">
      <dgm:prSet custT="1"/>
      <dgm:spPr/>
      <dgm:t>
        <a:bodyPr/>
        <a:lstStyle/>
        <a:p>
          <a:endParaRPr lang="en-US" sz="1100"/>
        </a:p>
      </dgm:t>
    </dgm:pt>
    <dgm:pt modelId="{FD6183D8-6DAC-4327-A3A7-25C12A39DCA2}">
      <dgm:prSet phldrT="[Text]" custT="1"/>
      <dgm:spPr>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srgbClr val="0076A8">
                  <a:hueOff val="0"/>
                  <a:satOff val="0"/>
                  <a:lumOff val="0"/>
                  <a:alphaOff val="0"/>
                </a:srgbClr>
              </a:solidFill>
              <a:latin typeface="Arial"/>
              <a:ea typeface="+mn-ea"/>
              <a:cs typeface="+mn-cs"/>
            </a:rPr>
            <a:t>Element Pattern</a:t>
          </a:r>
        </a:p>
      </dgm:t>
    </dgm:pt>
    <dgm:pt modelId="{2C6D515D-3C75-46E9-972E-D35FF38FEE91}" type="parTrans" cxnId="{D41AE051-E33D-499C-9060-081BCE9824F4}">
      <dgm:prSet/>
      <dgm:spPr/>
      <dgm:t>
        <a:bodyPr/>
        <a:lstStyle/>
        <a:p>
          <a:endParaRPr lang="en-US" sz="1000"/>
        </a:p>
      </dgm:t>
    </dgm:pt>
    <dgm:pt modelId="{9AA8B4EC-C3F1-4939-8E50-492EADBB5382}" type="sibTrans" cxnId="{D41AE051-E33D-499C-9060-081BCE9824F4}">
      <dgm:prSet custT="1"/>
      <dgm:spPr/>
      <dgm:t>
        <a:bodyPr/>
        <a:lstStyle/>
        <a:p>
          <a:endParaRPr lang="en-US" sz="1100"/>
        </a:p>
      </dgm:t>
    </dgm:pt>
    <dgm:pt modelId="{535D5F1F-43E3-4E9C-80C6-9506FF2163ED}">
      <dgm:prSet phldrT="[Text]" custT="1"/>
      <dgm:spPr/>
      <dgm:t>
        <a:bodyPr/>
        <a:lstStyle/>
        <a:p>
          <a:r>
            <a:rPr lang="en-US" sz="1400">
              <a:solidFill>
                <a:schemeClr val="bg1">
                  <a:lumMod val="75000"/>
                </a:schemeClr>
              </a:solidFill>
            </a:rPr>
            <a:t>Array Pattern</a:t>
          </a:r>
        </a:p>
      </dgm:t>
    </dgm:pt>
    <dgm:pt modelId="{8899E07D-8B36-410D-91ED-AAC8364D0A5C}" type="parTrans" cxnId="{8B0930BA-22F1-4FE0-85A3-BDB498F94E51}">
      <dgm:prSet/>
      <dgm:spPr/>
      <dgm:t>
        <a:bodyPr/>
        <a:lstStyle/>
        <a:p>
          <a:endParaRPr lang="en-US" sz="1000"/>
        </a:p>
      </dgm:t>
    </dgm:pt>
    <dgm:pt modelId="{462B0818-58FD-4F7F-BEFD-01FD01F749ED}" type="sibTrans" cxnId="{8B0930BA-22F1-4FE0-85A3-BDB498F94E51}">
      <dgm:prSet/>
      <dgm:spPr/>
      <dgm:t>
        <a:bodyPr/>
        <a:lstStyle/>
        <a:p>
          <a:endParaRPr lang="en-US" sz="1000"/>
        </a:p>
      </dgm:t>
    </dgm:pt>
    <dgm:pt modelId="{FFC212E5-A62A-4C04-8428-83077B64A612}" type="pres">
      <dgm:prSet presAssocID="{0E9D5BC5-1208-48F3-BC24-A84AA7C705FC}" presName="linearFlow" presStyleCnt="0">
        <dgm:presLayoutVars>
          <dgm:dir/>
          <dgm:resizeHandles val="exact"/>
        </dgm:presLayoutVars>
      </dgm:prSet>
      <dgm:spPr/>
    </dgm:pt>
    <dgm:pt modelId="{3BB3E4A2-7907-46BC-BFCC-FDB0A090CC5A}" type="pres">
      <dgm:prSet presAssocID="{B0437496-044B-404F-8934-8302B8753B66}" presName="node" presStyleLbl="node1" presStyleIdx="0" presStyleCnt="3">
        <dgm:presLayoutVars>
          <dgm:bulletEnabled val="1"/>
        </dgm:presLayoutVars>
      </dgm:prSet>
      <dgm:spPr>
        <a:xfrm>
          <a:off x="820" y="28712"/>
          <a:ext cx="1087040" cy="1087040"/>
        </a:xfrm>
        <a:prstGeom prst="ellipse">
          <a:avLst/>
        </a:prstGeom>
      </dgm:spPr>
    </dgm:pt>
    <dgm:pt modelId="{0CB79C82-D6D6-474D-9FA5-1714C60408FD}" type="pres">
      <dgm:prSet presAssocID="{0C082520-C119-4E73-AFE9-2F417D6AD593}" presName="spacerL" presStyleCnt="0"/>
      <dgm:spPr/>
    </dgm:pt>
    <dgm:pt modelId="{1A5CED23-98E9-4A29-8168-D4A7077DB313}" type="pres">
      <dgm:prSet presAssocID="{0C082520-C119-4E73-AFE9-2F417D6AD593}" presName="sibTrans" presStyleLbl="sibTrans2D1" presStyleIdx="0" presStyleCnt="2"/>
      <dgm:spPr>
        <a:prstGeom prst="mathMultiply">
          <a:avLst/>
        </a:prstGeom>
      </dgm:spPr>
    </dgm:pt>
    <dgm:pt modelId="{F42E5F07-2C00-46A7-8867-3491C2F2DAC9}" type="pres">
      <dgm:prSet presAssocID="{0C082520-C119-4E73-AFE9-2F417D6AD593}" presName="spacerR" presStyleCnt="0"/>
      <dgm:spPr/>
    </dgm:pt>
    <dgm:pt modelId="{EF909001-5E83-4C7D-818D-231BBE4330E7}" type="pres">
      <dgm:prSet presAssocID="{FD6183D8-6DAC-4327-A3A7-25C12A39DCA2}" presName="node" presStyleLbl="node1" presStyleIdx="1" presStyleCnt="3">
        <dgm:presLayoutVars>
          <dgm:bulletEnabled val="1"/>
        </dgm:presLayoutVars>
      </dgm:prSet>
      <dgm:spPr>
        <a:xfrm>
          <a:off x="1894879" y="28712"/>
          <a:ext cx="1087040" cy="1087040"/>
        </a:xfrm>
        <a:prstGeom prst="ellipse">
          <a:avLst/>
        </a:prstGeom>
      </dgm:spPr>
    </dgm:pt>
    <dgm:pt modelId="{E4C57CAC-EB4E-4E6B-8FAA-423DB22DBF12}" type="pres">
      <dgm:prSet presAssocID="{9AA8B4EC-C3F1-4939-8E50-492EADBB5382}" presName="spacerL" presStyleCnt="0"/>
      <dgm:spPr/>
    </dgm:pt>
    <dgm:pt modelId="{780076B7-F6B9-4E65-8CB8-E19A63B5BE68}" type="pres">
      <dgm:prSet presAssocID="{9AA8B4EC-C3F1-4939-8E50-492EADBB5382}" presName="sibTrans" presStyleLbl="sibTrans2D1" presStyleIdx="1" presStyleCnt="2"/>
      <dgm:spPr/>
    </dgm:pt>
    <dgm:pt modelId="{7538DA58-F6C2-4E8F-B4D7-5D1C0FB93790}" type="pres">
      <dgm:prSet presAssocID="{9AA8B4EC-C3F1-4939-8E50-492EADBB5382}" presName="spacerR" presStyleCnt="0"/>
      <dgm:spPr/>
    </dgm:pt>
    <dgm:pt modelId="{EFDAB151-9802-4A33-A1CC-C02615AE827E}" type="pres">
      <dgm:prSet presAssocID="{535D5F1F-43E3-4E9C-80C6-9506FF2163ED}" presName="node" presStyleLbl="node1" presStyleIdx="2" presStyleCnt="3">
        <dgm:presLayoutVars>
          <dgm:bulletEnabled val="1"/>
        </dgm:presLayoutVars>
      </dgm:prSet>
      <dgm:spPr/>
    </dgm:pt>
  </dgm:ptLst>
  <dgm:cxnLst>
    <dgm:cxn modelId="{D8940B11-A23B-49EE-BFB9-635015511D85}" srcId="{0E9D5BC5-1208-48F3-BC24-A84AA7C705FC}" destId="{B0437496-044B-404F-8934-8302B8753B66}" srcOrd="0" destOrd="0" parTransId="{9A28B740-022D-40CB-939D-21F09E317BE7}" sibTransId="{0C082520-C119-4E73-AFE9-2F417D6AD593}"/>
    <dgm:cxn modelId="{4ED7B63C-2116-49F4-8C95-3E2EFEC0EF8C}" type="presOf" srcId="{0C082520-C119-4E73-AFE9-2F417D6AD593}" destId="{1A5CED23-98E9-4A29-8168-D4A7077DB313}" srcOrd="0" destOrd="0" presId="urn:microsoft.com/office/officeart/2005/8/layout/equation1"/>
    <dgm:cxn modelId="{AF831641-2332-4CE3-A3C8-32F556039421}" type="presOf" srcId="{0E9D5BC5-1208-48F3-BC24-A84AA7C705FC}" destId="{FFC212E5-A62A-4C04-8428-83077B64A612}" srcOrd="0" destOrd="0" presId="urn:microsoft.com/office/officeart/2005/8/layout/equation1"/>
    <dgm:cxn modelId="{A0BF9943-54FD-47C9-8265-499432ED1030}" type="presOf" srcId="{B0437496-044B-404F-8934-8302B8753B66}" destId="{3BB3E4A2-7907-46BC-BFCC-FDB0A090CC5A}" srcOrd="0" destOrd="0" presId="urn:microsoft.com/office/officeart/2005/8/layout/equation1"/>
    <dgm:cxn modelId="{D41AE051-E33D-499C-9060-081BCE9824F4}" srcId="{0E9D5BC5-1208-48F3-BC24-A84AA7C705FC}" destId="{FD6183D8-6DAC-4327-A3A7-25C12A39DCA2}" srcOrd="1" destOrd="0" parTransId="{2C6D515D-3C75-46E9-972E-D35FF38FEE91}" sibTransId="{9AA8B4EC-C3F1-4939-8E50-492EADBB5382}"/>
    <dgm:cxn modelId="{B7E18453-34C9-48DB-88B7-CAD879066CCB}" type="presOf" srcId="{535D5F1F-43E3-4E9C-80C6-9506FF2163ED}" destId="{EFDAB151-9802-4A33-A1CC-C02615AE827E}" srcOrd="0" destOrd="0" presId="urn:microsoft.com/office/officeart/2005/8/layout/equation1"/>
    <dgm:cxn modelId="{A4959B8C-6ECD-46DE-8188-84575517CA5C}" type="presOf" srcId="{FD6183D8-6DAC-4327-A3A7-25C12A39DCA2}" destId="{EF909001-5E83-4C7D-818D-231BBE4330E7}" srcOrd="0" destOrd="0" presId="urn:microsoft.com/office/officeart/2005/8/layout/equation1"/>
    <dgm:cxn modelId="{2B35A199-C228-4CB9-A2CF-953B3F2401AA}" type="presOf" srcId="{9AA8B4EC-C3F1-4939-8E50-492EADBB5382}" destId="{780076B7-F6B9-4E65-8CB8-E19A63B5BE68}" srcOrd="0" destOrd="0" presId="urn:microsoft.com/office/officeart/2005/8/layout/equation1"/>
    <dgm:cxn modelId="{8B0930BA-22F1-4FE0-85A3-BDB498F94E51}" srcId="{0E9D5BC5-1208-48F3-BC24-A84AA7C705FC}" destId="{535D5F1F-43E3-4E9C-80C6-9506FF2163ED}" srcOrd="2" destOrd="0" parTransId="{8899E07D-8B36-410D-91ED-AAC8364D0A5C}" sibTransId="{462B0818-58FD-4F7F-BEFD-01FD01F749ED}"/>
    <dgm:cxn modelId="{B581A91A-E5B3-4455-8E95-97CA76B75018}" type="presParOf" srcId="{FFC212E5-A62A-4C04-8428-83077B64A612}" destId="{3BB3E4A2-7907-46BC-BFCC-FDB0A090CC5A}" srcOrd="0" destOrd="0" presId="urn:microsoft.com/office/officeart/2005/8/layout/equation1"/>
    <dgm:cxn modelId="{1ECD6BEB-9216-4517-9E83-2CA2836779FD}" type="presParOf" srcId="{FFC212E5-A62A-4C04-8428-83077B64A612}" destId="{0CB79C82-D6D6-474D-9FA5-1714C60408FD}" srcOrd="1" destOrd="0" presId="urn:microsoft.com/office/officeart/2005/8/layout/equation1"/>
    <dgm:cxn modelId="{F4EB51AB-A2F0-4482-B0E8-FF015400EF21}" type="presParOf" srcId="{FFC212E5-A62A-4C04-8428-83077B64A612}" destId="{1A5CED23-98E9-4A29-8168-D4A7077DB313}" srcOrd="2" destOrd="0" presId="urn:microsoft.com/office/officeart/2005/8/layout/equation1"/>
    <dgm:cxn modelId="{587799B6-CEB3-48F8-9238-AC2EF0DC26F2}" type="presParOf" srcId="{FFC212E5-A62A-4C04-8428-83077B64A612}" destId="{F42E5F07-2C00-46A7-8867-3491C2F2DAC9}" srcOrd="3" destOrd="0" presId="urn:microsoft.com/office/officeart/2005/8/layout/equation1"/>
    <dgm:cxn modelId="{B204D9DE-6863-4372-B861-C35CD99E9DA7}" type="presParOf" srcId="{FFC212E5-A62A-4C04-8428-83077B64A612}" destId="{EF909001-5E83-4C7D-818D-231BBE4330E7}" srcOrd="4" destOrd="0" presId="urn:microsoft.com/office/officeart/2005/8/layout/equation1"/>
    <dgm:cxn modelId="{8F1F89B1-6891-454D-BB0B-6652B1BB78EB}" type="presParOf" srcId="{FFC212E5-A62A-4C04-8428-83077B64A612}" destId="{E4C57CAC-EB4E-4E6B-8FAA-423DB22DBF12}" srcOrd="5" destOrd="0" presId="urn:microsoft.com/office/officeart/2005/8/layout/equation1"/>
    <dgm:cxn modelId="{00A96806-6092-496F-9489-F1A4FC6C810F}" type="presParOf" srcId="{FFC212E5-A62A-4C04-8428-83077B64A612}" destId="{780076B7-F6B9-4E65-8CB8-E19A63B5BE68}" srcOrd="6" destOrd="0" presId="urn:microsoft.com/office/officeart/2005/8/layout/equation1"/>
    <dgm:cxn modelId="{096532A4-F556-49C0-A60A-3A492C73BA1B}" type="presParOf" srcId="{FFC212E5-A62A-4C04-8428-83077B64A612}" destId="{7538DA58-F6C2-4E8F-B4D7-5D1C0FB93790}" srcOrd="7" destOrd="0" presId="urn:microsoft.com/office/officeart/2005/8/layout/equation1"/>
    <dgm:cxn modelId="{28DA54D2-59A4-47C8-A0F2-E093234391D5}" type="presParOf" srcId="{FFC212E5-A62A-4C04-8428-83077B64A612}" destId="{EFDAB151-9802-4A33-A1CC-C02615AE827E}" srcOrd="8" destOrd="0" presId="urn:microsoft.com/office/officeart/2005/8/layout/equati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360FB-49CC-4C9B-808E-20BE4A111A61}">
      <dsp:nvSpPr>
        <dsp:cNvPr id="0" name=""/>
        <dsp:cNvSpPr/>
      </dsp:nvSpPr>
      <dsp:spPr>
        <a:xfrm>
          <a:off x="5654" y="806883"/>
          <a:ext cx="2690872" cy="1854011"/>
        </a:xfrm>
        <a:prstGeom prst="round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3000" r="-1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3F628-CE21-4015-AB90-8DDC7771FAB1}">
      <dsp:nvSpPr>
        <dsp:cNvPr id="0" name=""/>
        <dsp:cNvSpPr/>
      </dsp:nvSpPr>
      <dsp:spPr>
        <a:xfrm>
          <a:off x="5654"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Multifunction Radars</a:t>
          </a:r>
        </a:p>
      </dsp:txBody>
      <dsp:txXfrm>
        <a:off x="5654" y="2660894"/>
        <a:ext cx="2690872" cy="998313"/>
      </dsp:txXfrm>
    </dsp:sp>
    <dsp:sp modelId="{D26242DC-7425-45BF-B692-B6C7E8C902B8}">
      <dsp:nvSpPr>
        <dsp:cNvPr id="0" name=""/>
        <dsp:cNvSpPr/>
      </dsp:nvSpPr>
      <dsp:spPr>
        <a:xfrm>
          <a:off x="2965727" y="806883"/>
          <a:ext cx="2690872" cy="1854011"/>
        </a:xfrm>
        <a:prstGeom prst="round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6000" r="-2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A70C37-274E-4625-8F3A-65897361C23B}">
      <dsp:nvSpPr>
        <dsp:cNvPr id="0" name=""/>
        <dsp:cNvSpPr/>
      </dsp:nvSpPr>
      <dsp:spPr>
        <a:xfrm>
          <a:off x="2965727"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Wireless Communications</a:t>
          </a:r>
        </a:p>
      </dsp:txBody>
      <dsp:txXfrm>
        <a:off x="2965727" y="2660894"/>
        <a:ext cx="2690872" cy="998313"/>
      </dsp:txXfrm>
    </dsp:sp>
    <dsp:sp modelId="{EE0284A8-7F76-42F1-8F51-F1F3D3E156F9}">
      <dsp:nvSpPr>
        <dsp:cNvPr id="0" name=""/>
        <dsp:cNvSpPr/>
      </dsp:nvSpPr>
      <dsp:spPr>
        <a:xfrm>
          <a:off x="5925800" y="806883"/>
          <a:ext cx="2690872" cy="1854011"/>
        </a:xfrm>
        <a:prstGeom prst="roundRect">
          <a:avLst/>
        </a:prstGeom>
        <a:blipFill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3000" r="-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FB5D66-751F-41BC-A391-33A0E98B8354}">
      <dsp:nvSpPr>
        <dsp:cNvPr id="0" name=""/>
        <dsp:cNvSpPr/>
      </dsp:nvSpPr>
      <dsp:spPr>
        <a:xfrm>
          <a:off x="5925800"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Satellite Communications</a:t>
          </a:r>
        </a:p>
      </dsp:txBody>
      <dsp:txXfrm>
        <a:off x="5925800" y="2660894"/>
        <a:ext cx="2690872" cy="998313"/>
      </dsp:txXfrm>
    </dsp:sp>
    <dsp:sp modelId="{F6A46CD1-5BA5-484D-9D7D-226DB1F6D274}">
      <dsp:nvSpPr>
        <dsp:cNvPr id="0" name=""/>
        <dsp:cNvSpPr/>
      </dsp:nvSpPr>
      <dsp:spPr>
        <a:xfrm>
          <a:off x="8885872" y="806883"/>
          <a:ext cx="2690872" cy="1854011"/>
        </a:xfrm>
        <a:prstGeom prst="round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5EB137-B8B2-4978-85C4-93AE775686B4}">
      <dsp:nvSpPr>
        <dsp:cNvPr id="0" name=""/>
        <dsp:cNvSpPr/>
      </dsp:nvSpPr>
      <dsp:spPr>
        <a:xfrm>
          <a:off x="8885872" y="2660894"/>
          <a:ext cx="2690872" cy="99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marL="0" lvl="0" indent="0" algn="ctr" defTabSz="977900">
            <a:lnSpc>
              <a:spcPct val="90000"/>
            </a:lnSpc>
            <a:spcBef>
              <a:spcPct val="0"/>
            </a:spcBef>
            <a:spcAft>
              <a:spcPct val="35000"/>
            </a:spcAft>
            <a:buNone/>
          </a:pPr>
          <a:r>
            <a:rPr lang="en-US" sz="2200" kern="1200"/>
            <a:t>Audio / Underwater Acoustics</a:t>
          </a:r>
        </a:p>
      </dsp:txBody>
      <dsp:txXfrm>
        <a:off x="8885872" y="2660894"/>
        <a:ext cx="2690872" cy="998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07DEA-F68C-4326-ACBD-E906DC40E0A4}">
      <dsp:nvSpPr>
        <dsp:cNvPr id="0" name=""/>
        <dsp:cNvSpPr/>
      </dsp:nvSpPr>
      <dsp:spPr>
        <a:xfrm>
          <a:off x="514" y="698322"/>
          <a:ext cx="2006777" cy="120406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Array Design</a:t>
          </a:r>
        </a:p>
      </dsp:txBody>
      <dsp:txXfrm>
        <a:off x="514" y="698322"/>
        <a:ext cx="2006777" cy="1204066"/>
      </dsp:txXfrm>
    </dsp:sp>
    <dsp:sp modelId="{07E0A74E-9E82-4BC9-9AA5-ECDFA6CACCC9}">
      <dsp:nvSpPr>
        <dsp:cNvPr id="0" name=""/>
        <dsp:cNvSpPr/>
      </dsp:nvSpPr>
      <dsp:spPr>
        <a:xfrm>
          <a:off x="2207969" y="698322"/>
          <a:ext cx="2006777" cy="1204066"/>
        </a:xfrm>
        <a:prstGeom prst="rect">
          <a:avLst/>
        </a:prstGeom>
        <a:solidFill>
          <a:schemeClr val="accent2">
            <a:hueOff val="-143218"/>
            <a:satOff val="0"/>
            <a:lumOff val="3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Mutual Coupling </a:t>
          </a:r>
        </a:p>
      </dsp:txBody>
      <dsp:txXfrm>
        <a:off x="2207969" y="698322"/>
        <a:ext cx="2006777" cy="1204066"/>
      </dsp:txXfrm>
    </dsp:sp>
    <dsp:sp modelId="{359296C7-A809-4A01-ABB9-B0C0EA511E60}">
      <dsp:nvSpPr>
        <dsp:cNvPr id="0" name=""/>
        <dsp:cNvSpPr/>
      </dsp:nvSpPr>
      <dsp:spPr>
        <a:xfrm>
          <a:off x="514" y="2103066"/>
          <a:ext cx="2006777" cy="1204066"/>
        </a:xfrm>
        <a:prstGeom prst="rect">
          <a:avLst/>
        </a:prstGeom>
        <a:solidFill>
          <a:schemeClr val="accent2">
            <a:hueOff val="-286436"/>
            <a:satOff val="0"/>
            <a:lumOff val="6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Signal Processing</a:t>
          </a:r>
        </a:p>
      </dsp:txBody>
      <dsp:txXfrm>
        <a:off x="514" y="2103066"/>
        <a:ext cx="2006777" cy="1204066"/>
      </dsp:txXfrm>
    </dsp:sp>
    <dsp:sp modelId="{A7ECADED-BDB0-4C3C-8B17-437720ED3303}">
      <dsp:nvSpPr>
        <dsp:cNvPr id="0" name=""/>
        <dsp:cNvSpPr/>
      </dsp:nvSpPr>
      <dsp:spPr>
        <a:xfrm>
          <a:off x="2207969" y="2103066"/>
          <a:ext cx="2006777" cy="1204066"/>
        </a:xfrm>
        <a:prstGeom prst="rect">
          <a:avLst/>
        </a:prstGeom>
        <a:solidFill>
          <a:schemeClr val="accent2">
            <a:hueOff val="-429654"/>
            <a:satOff val="0"/>
            <a:lumOff val="10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Interference Mitigation</a:t>
          </a:r>
        </a:p>
      </dsp:txBody>
      <dsp:txXfrm>
        <a:off x="2207969" y="2103066"/>
        <a:ext cx="2006777" cy="1204066"/>
      </dsp:txXfrm>
    </dsp:sp>
    <dsp:sp modelId="{7899C0E3-C228-4C45-9DC8-A510C3C3172F}">
      <dsp:nvSpPr>
        <dsp:cNvPr id="0" name=""/>
        <dsp:cNvSpPr/>
      </dsp:nvSpPr>
      <dsp:spPr>
        <a:xfrm>
          <a:off x="514" y="3507811"/>
          <a:ext cx="2006777" cy="1204066"/>
        </a:xfrm>
        <a:prstGeom prst="rect">
          <a:avLst/>
        </a:prstGeom>
        <a:solidFill>
          <a:schemeClr val="accent2">
            <a:hueOff val="-572873"/>
            <a:satOff val="0"/>
            <a:lumOff val="139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Calibration</a:t>
          </a:r>
        </a:p>
      </dsp:txBody>
      <dsp:txXfrm>
        <a:off x="514" y="3507811"/>
        <a:ext cx="2006777" cy="1204066"/>
      </dsp:txXfrm>
    </dsp:sp>
    <dsp:sp modelId="{17BBF77F-AF36-48F8-A43D-86FB109C9BAB}">
      <dsp:nvSpPr>
        <dsp:cNvPr id="0" name=""/>
        <dsp:cNvSpPr/>
      </dsp:nvSpPr>
      <dsp:spPr>
        <a:xfrm>
          <a:off x="2207969" y="3507811"/>
          <a:ext cx="2006777" cy="1204066"/>
        </a:xfrm>
        <a:prstGeom prst="rect">
          <a:avLst/>
        </a:prstGeom>
        <a:solidFill>
          <a:schemeClr val="accent2">
            <a:hueOff val="-716091"/>
            <a:satOff val="0"/>
            <a:lumOff val="174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Waveform Design</a:t>
          </a:r>
        </a:p>
      </dsp:txBody>
      <dsp:txXfrm>
        <a:off x="2207969" y="3507811"/>
        <a:ext cx="2006777" cy="1204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303267"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Element Pattern</a:t>
          </a:r>
        </a:p>
      </dsp:txBody>
      <dsp:txXfrm>
        <a:off x="593693" y="290913"/>
        <a:ext cx="1402304" cy="1402304"/>
      </dsp:txXfrm>
    </dsp:sp>
    <dsp:sp modelId="{1A5CED23-98E9-4A29-8168-D4A7077DB313}">
      <dsp:nvSpPr>
        <dsp:cNvPr id="0" name=""/>
        <dsp:cNvSpPr/>
      </dsp:nvSpPr>
      <dsp:spPr>
        <a:xfrm>
          <a:off x="2447456" y="416950"/>
          <a:ext cx="1150230" cy="1150230"/>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628064" y="597558"/>
        <a:ext cx="789014" cy="789014"/>
      </dsp:txXfrm>
    </dsp:sp>
    <dsp:sp modelId="{E6ED950B-6064-4F78-B838-5BBF620A1F0D}">
      <dsp:nvSpPr>
        <dsp:cNvPr id="0" name=""/>
        <dsp:cNvSpPr/>
      </dsp:nvSpPr>
      <dsp:spPr>
        <a:xfrm>
          <a:off x="3758719"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Array Factor</a:t>
          </a:r>
        </a:p>
      </dsp:txBody>
      <dsp:txXfrm>
        <a:off x="4049145" y="290913"/>
        <a:ext cx="1402304" cy="1402304"/>
      </dsp:txXfrm>
    </dsp:sp>
    <dsp:sp modelId="{0E446275-D9FA-4078-A655-A176BA60A1F1}">
      <dsp:nvSpPr>
        <dsp:cNvPr id="0" name=""/>
        <dsp:cNvSpPr/>
      </dsp:nvSpPr>
      <dsp:spPr>
        <a:xfrm>
          <a:off x="5902908" y="416950"/>
          <a:ext cx="1150230" cy="1150230"/>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33600">
            <a:lnSpc>
              <a:spcPct val="90000"/>
            </a:lnSpc>
            <a:spcBef>
              <a:spcPct val="0"/>
            </a:spcBef>
            <a:spcAft>
              <a:spcPct val="35000"/>
            </a:spcAft>
            <a:buNone/>
          </a:pPr>
          <a:endParaRPr lang="en-US" sz="4800" kern="1200"/>
        </a:p>
      </dsp:txBody>
      <dsp:txXfrm>
        <a:off x="6055371" y="653897"/>
        <a:ext cx="845304" cy="676336"/>
      </dsp:txXfrm>
    </dsp:sp>
    <dsp:sp modelId="{EFDAB151-9802-4A33-A1CC-C02615AE827E}">
      <dsp:nvSpPr>
        <dsp:cNvPr id="0" name=""/>
        <dsp:cNvSpPr/>
      </dsp:nvSpPr>
      <dsp:spPr>
        <a:xfrm>
          <a:off x="7214171" y="487"/>
          <a:ext cx="1983156" cy="19831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Array Pattern</a:t>
          </a:r>
        </a:p>
      </dsp:txBody>
      <dsp:txXfrm>
        <a:off x="7504597" y="290913"/>
        <a:ext cx="1402304" cy="1402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D746-7526-4190-AC72-24D8CBF97EEE}">
      <dsp:nvSpPr>
        <dsp:cNvPr id="0" name=""/>
        <dsp:cNvSpPr/>
      </dsp:nvSpPr>
      <dsp:spPr>
        <a:xfrm>
          <a:off x="8874"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B444A3-D9FD-4F47-ABE3-19029CCEEC76}">
      <dsp:nvSpPr>
        <dsp:cNvPr id="0" name=""/>
        <dsp:cNvSpPr/>
      </dsp:nvSpPr>
      <dsp:spPr>
        <a:xfrm>
          <a:off x="124954" y="1105804"/>
          <a:ext cx="2089439" cy="1775340"/>
        </a:xfrm>
        <a:prstGeom prst="rect">
          <a:avLst/>
        </a:prstGeom>
        <a:blipFill dpi="0" rotWithShape="1">
          <a:blip xmlns:r="http://schemas.openxmlformats.org/officeDocument/2006/relationships" r:embed="rId1"/>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44013-8997-41BA-960D-4F9913DD7873}">
      <dsp:nvSpPr>
        <dsp:cNvPr id="0" name=""/>
        <dsp:cNvSpPr/>
      </dsp:nvSpPr>
      <dsp:spPr>
        <a:xfrm>
          <a:off x="124954"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Uniform Linear Array</a:t>
          </a:r>
        </a:p>
      </dsp:txBody>
      <dsp:txXfrm>
        <a:off x="124954" y="2881145"/>
        <a:ext cx="2089439" cy="737449"/>
      </dsp:txXfrm>
    </dsp:sp>
    <dsp:sp modelId="{3F88B28A-B084-4145-A94E-E4ED426D568C}">
      <dsp:nvSpPr>
        <dsp:cNvPr id="0" name=""/>
        <dsp:cNvSpPr/>
      </dsp:nvSpPr>
      <dsp:spPr>
        <a:xfrm>
          <a:off x="2981236"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ECFE98-7327-4A74-AADD-6EC9C440F38F}">
      <dsp:nvSpPr>
        <dsp:cNvPr id="0" name=""/>
        <dsp:cNvSpPr/>
      </dsp:nvSpPr>
      <dsp:spPr>
        <a:xfrm>
          <a:off x="3097316" y="1105804"/>
          <a:ext cx="2089439" cy="1775340"/>
        </a:xfrm>
        <a:prstGeom prst="rect">
          <a:avLst/>
        </a:prstGeom>
        <a:blipFill dpi="0" rotWithShape="1">
          <a:blip xmlns:r="http://schemas.openxmlformats.org/officeDocument/2006/relationships" r:embed="rId2"/>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4A1383-DEB9-487E-8307-C59B78D8CE21}">
      <dsp:nvSpPr>
        <dsp:cNvPr id="0" name=""/>
        <dsp:cNvSpPr/>
      </dsp:nvSpPr>
      <dsp:spPr>
        <a:xfrm>
          <a:off x="3097316"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Uniform Rectangular Array</a:t>
          </a:r>
        </a:p>
      </dsp:txBody>
      <dsp:txXfrm>
        <a:off x="3097316" y="2881145"/>
        <a:ext cx="2089439" cy="737449"/>
      </dsp:txXfrm>
    </dsp:sp>
    <dsp:sp modelId="{E5BD034E-5F4E-4969-B068-09DCF1DEF1CB}">
      <dsp:nvSpPr>
        <dsp:cNvPr id="0" name=""/>
        <dsp:cNvSpPr/>
      </dsp:nvSpPr>
      <dsp:spPr>
        <a:xfrm>
          <a:off x="5953598"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B7E512D-24FD-4C80-AE65-1094E733689D}">
      <dsp:nvSpPr>
        <dsp:cNvPr id="0" name=""/>
        <dsp:cNvSpPr/>
      </dsp:nvSpPr>
      <dsp:spPr>
        <a:xfrm>
          <a:off x="6069678" y="1105804"/>
          <a:ext cx="2089439" cy="1775340"/>
        </a:xfrm>
        <a:prstGeom prst="rect">
          <a:avLst/>
        </a:prstGeom>
        <a:blipFill dpi="0" rotWithShape="1">
          <a:blip xmlns:r="http://schemas.openxmlformats.org/officeDocument/2006/relationships" r:embed="rId3"/>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014E4-AB79-4AB7-A667-F10588166F79}">
      <dsp:nvSpPr>
        <dsp:cNvPr id="0" name=""/>
        <dsp:cNvSpPr/>
      </dsp:nvSpPr>
      <dsp:spPr>
        <a:xfrm>
          <a:off x="6069678"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Circular Planar Array</a:t>
          </a:r>
        </a:p>
      </dsp:txBody>
      <dsp:txXfrm>
        <a:off x="6069678" y="2881145"/>
        <a:ext cx="2089439" cy="737449"/>
      </dsp:txXfrm>
    </dsp:sp>
    <dsp:sp modelId="{D6A27F5A-C717-40F7-AFFB-C35D6F9AE428}">
      <dsp:nvSpPr>
        <dsp:cNvPr id="0" name=""/>
        <dsp:cNvSpPr/>
      </dsp:nvSpPr>
      <dsp:spPr>
        <a:xfrm>
          <a:off x="8925961" y="996553"/>
          <a:ext cx="2321599" cy="2731293"/>
        </a:xfrm>
        <a:prstGeom prst="rect">
          <a:avLst/>
        </a:prstGeom>
        <a:solidFill>
          <a:schemeClr val="lt1">
            <a:alpha val="55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A6B01D3-F21C-4299-A8F4-92DE1FB7C819}">
      <dsp:nvSpPr>
        <dsp:cNvPr id="0" name=""/>
        <dsp:cNvSpPr/>
      </dsp:nvSpPr>
      <dsp:spPr>
        <a:xfrm>
          <a:off x="9042041" y="1105804"/>
          <a:ext cx="2089439" cy="1775340"/>
        </a:xfrm>
        <a:prstGeom prst="rect">
          <a:avLst/>
        </a:prstGeom>
        <a:blipFill dpi="0" rotWithShape="1">
          <a:blip xmlns:r="http://schemas.openxmlformats.org/officeDocument/2006/relationships" r:embed="rId4"/>
          <a:srcRect/>
          <a:stretch>
            <a:fillRect t="5865" b="5865"/>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90CB4-8CC9-4198-BAEF-03C0130E044A}">
      <dsp:nvSpPr>
        <dsp:cNvPr id="0" name=""/>
        <dsp:cNvSpPr/>
      </dsp:nvSpPr>
      <dsp:spPr>
        <a:xfrm>
          <a:off x="9042041" y="2881145"/>
          <a:ext cx="2089439" cy="73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Custom Array Geometry</a:t>
          </a:r>
        </a:p>
      </dsp:txBody>
      <dsp:txXfrm>
        <a:off x="9042041" y="2881145"/>
        <a:ext cx="2089439" cy="7374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820"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4"/>
              </a:solidFill>
            </a:rPr>
            <a:t>Array Factor</a:t>
          </a:r>
        </a:p>
      </dsp:txBody>
      <dsp:txXfrm>
        <a:off x="160013" y="187905"/>
        <a:ext cx="768654" cy="768654"/>
      </dsp:txXfrm>
    </dsp:sp>
    <dsp:sp modelId="{1A5CED23-98E9-4A29-8168-D4A7077DB313}">
      <dsp:nvSpPr>
        <dsp:cNvPr id="0" name=""/>
        <dsp:cNvSpPr/>
      </dsp:nvSpPr>
      <dsp:spPr>
        <a:xfrm>
          <a:off x="1176128" y="256990"/>
          <a:ext cx="630483" cy="630483"/>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75126" y="355988"/>
        <a:ext cx="432487" cy="432487"/>
      </dsp:txXfrm>
    </dsp:sp>
    <dsp:sp modelId="{EF909001-5E83-4C7D-818D-231BBE4330E7}">
      <dsp:nvSpPr>
        <dsp:cNvPr id="0" name=""/>
        <dsp:cNvSpPr/>
      </dsp:nvSpPr>
      <dsp:spPr>
        <a:xfrm>
          <a:off x="189487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Element Pattern</a:t>
          </a:r>
        </a:p>
      </dsp:txBody>
      <dsp:txXfrm>
        <a:off x="2054072" y="187905"/>
        <a:ext cx="768654" cy="768654"/>
      </dsp:txXfrm>
    </dsp:sp>
    <dsp:sp modelId="{780076B7-F6B9-4E65-8CB8-E19A63B5BE68}">
      <dsp:nvSpPr>
        <dsp:cNvPr id="0" name=""/>
        <dsp:cNvSpPr/>
      </dsp:nvSpPr>
      <dsp:spPr>
        <a:xfrm>
          <a:off x="3070188" y="256990"/>
          <a:ext cx="630483" cy="630483"/>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53759" y="386869"/>
        <a:ext cx="463341" cy="370725"/>
      </dsp:txXfrm>
    </dsp:sp>
    <dsp:sp modelId="{EFDAB151-9802-4A33-A1CC-C02615AE827E}">
      <dsp:nvSpPr>
        <dsp:cNvPr id="0" name=""/>
        <dsp:cNvSpPr/>
      </dsp:nvSpPr>
      <dsp:spPr>
        <a:xfrm>
          <a:off x="378893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Array Pattern</a:t>
          </a:r>
        </a:p>
      </dsp:txBody>
      <dsp:txXfrm>
        <a:off x="3948132" y="187905"/>
        <a:ext cx="768654" cy="768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D034E-5F4E-4969-B068-09DCF1DEF1CB}">
      <dsp:nvSpPr>
        <dsp:cNvPr id="0" name=""/>
        <dsp:cNvSpPr/>
      </dsp:nvSpPr>
      <dsp:spPr>
        <a:xfrm>
          <a:off x="224017"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B7E512D-24FD-4C80-AE65-1094E733689D}">
      <dsp:nvSpPr>
        <dsp:cNvPr id="0" name=""/>
        <dsp:cNvSpPr/>
      </dsp:nvSpPr>
      <dsp:spPr>
        <a:xfrm>
          <a:off x="310930" y="243512"/>
          <a:ext cx="1564421" cy="1329246"/>
        </a:xfrm>
        <a:prstGeom prst="rect">
          <a:avLst/>
        </a:prstGeom>
        <a:blipFill rotWithShape="1">
          <a:blip xmlns:r="http://schemas.openxmlformats.org/officeDocument/2006/relationships" r:embed="rId1"/>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014E4-AB79-4AB7-A667-F10588166F79}">
      <dsp:nvSpPr>
        <dsp:cNvPr id="0" name=""/>
        <dsp:cNvSpPr/>
      </dsp:nvSpPr>
      <dsp:spPr>
        <a:xfrm>
          <a:off x="31093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Isotropic Antenna</a:t>
          </a:r>
        </a:p>
      </dsp:txBody>
      <dsp:txXfrm>
        <a:off x="310930" y="1572759"/>
        <a:ext cx="1564421" cy="552148"/>
      </dsp:txXfrm>
    </dsp:sp>
    <dsp:sp modelId="{D6A27F5A-C717-40F7-AFFB-C35D6F9AE428}">
      <dsp:nvSpPr>
        <dsp:cNvPr id="0" name=""/>
        <dsp:cNvSpPr/>
      </dsp:nvSpPr>
      <dsp:spPr>
        <a:xfrm>
          <a:off x="2458113"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A6B01D3-F21C-4299-A8F4-92DE1FB7C819}">
      <dsp:nvSpPr>
        <dsp:cNvPr id="0" name=""/>
        <dsp:cNvSpPr/>
      </dsp:nvSpPr>
      <dsp:spPr>
        <a:xfrm>
          <a:off x="2545025" y="243512"/>
          <a:ext cx="1564421" cy="1329246"/>
        </a:xfrm>
        <a:prstGeom prst="rect">
          <a:avLst/>
        </a:prstGeom>
        <a:blipFill rotWithShape="1">
          <a:blip xmlns:r="http://schemas.openxmlformats.org/officeDocument/2006/relationships" r:embed="rId2"/>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90CB4-8CC9-4198-BAEF-03C0130E044A}">
      <dsp:nvSpPr>
        <dsp:cNvPr id="0" name=""/>
        <dsp:cNvSpPr/>
      </dsp:nvSpPr>
      <dsp:spPr>
        <a:xfrm>
          <a:off x="2545025"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Cosine Antenna</a:t>
          </a:r>
        </a:p>
      </dsp:txBody>
      <dsp:txXfrm>
        <a:off x="2545025" y="1572759"/>
        <a:ext cx="1564421" cy="552148"/>
      </dsp:txXfrm>
    </dsp:sp>
    <dsp:sp modelId="{82A06543-C6FB-40E7-95A7-B35172A50DE9}">
      <dsp:nvSpPr>
        <dsp:cNvPr id="0" name=""/>
        <dsp:cNvSpPr/>
      </dsp:nvSpPr>
      <dsp:spPr>
        <a:xfrm>
          <a:off x="4692208"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A8A0F27-857C-48A7-8A7F-BC84EEA7B586}">
      <dsp:nvSpPr>
        <dsp:cNvPr id="0" name=""/>
        <dsp:cNvSpPr/>
      </dsp:nvSpPr>
      <dsp:spPr>
        <a:xfrm>
          <a:off x="4779120" y="243512"/>
          <a:ext cx="1564421" cy="1329246"/>
        </a:xfrm>
        <a:prstGeom prst="rect">
          <a:avLst/>
        </a:prstGeom>
        <a:blipFill rotWithShape="1">
          <a:blip xmlns:r="http://schemas.openxmlformats.org/officeDocument/2006/relationships" r:embed="rId3"/>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7B2F20-7B63-4DEA-B72E-AEC1CBA1FDEE}">
      <dsp:nvSpPr>
        <dsp:cNvPr id="0" name=""/>
        <dsp:cNvSpPr/>
      </dsp:nvSpPr>
      <dsp:spPr>
        <a:xfrm>
          <a:off x="477912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Gaussian Antenna</a:t>
          </a:r>
        </a:p>
      </dsp:txBody>
      <dsp:txXfrm>
        <a:off x="4779120" y="1572759"/>
        <a:ext cx="1564421" cy="552148"/>
      </dsp:txXfrm>
    </dsp:sp>
    <dsp:sp modelId="{78943FAD-2B6B-46F1-B90C-2E687F82CC90}">
      <dsp:nvSpPr>
        <dsp:cNvPr id="0" name=""/>
        <dsp:cNvSpPr/>
      </dsp:nvSpPr>
      <dsp:spPr>
        <a:xfrm>
          <a:off x="6926303"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C13FD1F-BC96-4A22-B20E-2BA7E8B28537}">
      <dsp:nvSpPr>
        <dsp:cNvPr id="0" name=""/>
        <dsp:cNvSpPr/>
      </dsp:nvSpPr>
      <dsp:spPr>
        <a:xfrm>
          <a:off x="7013215" y="243512"/>
          <a:ext cx="1564421" cy="1329246"/>
        </a:xfrm>
        <a:prstGeom prst="rect">
          <a:avLst/>
        </a:prstGeom>
        <a:blipFill rotWithShape="1">
          <a:blip xmlns:r="http://schemas.openxmlformats.org/officeDocument/2006/relationships" r:embed="rId4"/>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2C1465-FBD4-437F-846C-78E677F98165}">
      <dsp:nvSpPr>
        <dsp:cNvPr id="0" name=""/>
        <dsp:cNvSpPr/>
      </dsp:nvSpPr>
      <dsp:spPr>
        <a:xfrm>
          <a:off x="7013215"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Cardioid Antenna</a:t>
          </a:r>
        </a:p>
      </dsp:txBody>
      <dsp:txXfrm>
        <a:off x="7013215" y="1572759"/>
        <a:ext cx="1564421" cy="552148"/>
      </dsp:txXfrm>
    </dsp:sp>
    <dsp:sp modelId="{0EEACE1D-6667-46E9-8F67-9E740BD289A5}">
      <dsp:nvSpPr>
        <dsp:cNvPr id="0" name=""/>
        <dsp:cNvSpPr/>
      </dsp:nvSpPr>
      <dsp:spPr>
        <a:xfrm>
          <a:off x="9160398" y="16171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F532ECC-381E-4E3A-A748-824A085819E3}">
      <dsp:nvSpPr>
        <dsp:cNvPr id="0" name=""/>
        <dsp:cNvSpPr/>
      </dsp:nvSpPr>
      <dsp:spPr>
        <a:xfrm>
          <a:off x="9247310" y="243512"/>
          <a:ext cx="1564421" cy="1329246"/>
        </a:xfrm>
        <a:prstGeom prst="rect">
          <a:avLst/>
        </a:prstGeom>
        <a:blipFill rotWithShape="1">
          <a:blip xmlns:r="http://schemas.openxmlformats.org/officeDocument/2006/relationships" r:embed="rId5"/>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00C855-220A-42F8-9908-9335EE4700C5}">
      <dsp:nvSpPr>
        <dsp:cNvPr id="0" name=""/>
        <dsp:cNvSpPr/>
      </dsp:nvSpPr>
      <dsp:spPr>
        <a:xfrm>
          <a:off x="9247310" y="1572759"/>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err="1"/>
            <a:t>Sinc</a:t>
          </a:r>
          <a:r>
            <a:rPr lang="en-US" sz="1500" kern="1200"/>
            <a:t> Antenna</a:t>
          </a:r>
        </a:p>
      </dsp:txBody>
      <dsp:txXfrm>
        <a:off x="9247310" y="1572759"/>
        <a:ext cx="1564421" cy="552148"/>
      </dsp:txXfrm>
    </dsp:sp>
    <dsp:sp modelId="{0600D746-7526-4190-AC72-24D8CBF97EEE}">
      <dsp:nvSpPr>
        <dsp:cNvPr id="0" name=""/>
        <dsp:cNvSpPr/>
      </dsp:nvSpPr>
      <dsp:spPr>
        <a:xfrm>
          <a:off x="3575160" y="238053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B444A3-D9FD-4F47-ABE3-19029CCEEC76}">
      <dsp:nvSpPr>
        <dsp:cNvPr id="0" name=""/>
        <dsp:cNvSpPr/>
      </dsp:nvSpPr>
      <dsp:spPr>
        <a:xfrm>
          <a:off x="3662072" y="2462332"/>
          <a:ext cx="1564421" cy="1329246"/>
        </a:xfrm>
        <a:prstGeom prst="rect">
          <a:avLst/>
        </a:prstGeom>
        <a:blipFill rotWithShape="1">
          <a:blip xmlns:r="http://schemas.openxmlformats.org/officeDocument/2006/relationships" r:embed="rId6"/>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44013-8997-41BA-960D-4F9913DD7873}">
      <dsp:nvSpPr>
        <dsp:cNvPr id="0" name=""/>
        <dsp:cNvSpPr/>
      </dsp:nvSpPr>
      <dsp:spPr>
        <a:xfrm>
          <a:off x="3662072" y="3791578"/>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Short Dipole</a:t>
          </a:r>
        </a:p>
      </dsp:txBody>
      <dsp:txXfrm>
        <a:off x="3662072" y="3791578"/>
        <a:ext cx="1564421" cy="552148"/>
      </dsp:txXfrm>
    </dsp:sp>
    <dsp:sp modelId="{3F88B28A-B084-4145-A94E-E4ED426D568C}">
      <dsp:nvSpPr>
        <dsp:cNvPr id="0" name=""/>
        <dsp:cNvSpPr/>
      </dsp:nvSpPr>
      <dsp:spPr>
        <a:xfrm>
          <a:off x="5809255" y="2380532"/>
          <a:ext cx="1738245" cy="2044995"/>
        </a:xfrm>
        <a:prstGeom prst="rect">
          <a:avLst/>
        </a:prstGeom>
        <a:solidFill>
          <a:schemeClr val="lt1">
            <a:alpha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CECFE98-7327-4A74-AADD-6EC9C440F38F}">
      <dsp:nvSpPr>
        <dsp:cNvPr id="0" name=""/>
        <dsp:cNvSpPr/>
      </dsp:nvSpPr>
      <dsp:spPr>
        <a:xfrm>
          <a:off x="5896167" y="2462332"/>
          <a:ext cx="1564421" cy="1329246"/>
        </a:xfrm>
        <a:prstGeom prst="rect">
          <a:avLst/>
        </a:prstGeom>
        <a:blipFill rotWithShape="1">
          <a:blip xmlns:r="http://schemas.openxmlformats.org/officeDocument/2006/relationships" r:embed="rId7"/>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4A1383-DEB9-487E-8307-C59B78D8CE21}">
      <dsp:nvSpPr>
        <dsp:cNvPr id="0" name=""/>
        <dsp:cNvSpPr/>
      </dsp:nvSpPr>
      <dsp:spPr>
        <a:xfrm>
          <a:off x="5896167" y="3791578"/>
          <a:ext cx="1564421" cy="552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Crossed Dipole</a:t>
          </a:r>
        </a:p>
      </dsp:txBody>
      <dsp:txXfrm>
        <a:off x="5896167" y="3791578"/>
        <a:ext cx="1564421" cy="5521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E4A2-7907-46BC-BFCC-FDB0A090CC5A}">
      <dsp:nvSpPr>
        <dsp:cNvPr id="0" name=""/>
        <dsp:cNvSpPr/>
      </dsp:nvSpPr>
      <dsp:spPr>
        <a:xfrm>
          <a:off x="820" y="28712"/>
          <a:ext cx="1087040" cy="1087040"/>
        </a:xfrm>
        <a:prstGeom prst="ellipse">
          <a:avLst/>
        </a:prstGeom>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FFFFFF">
                  <a:lumMod val="75000"/>
                </a:srgbClr>
              </a:solidFill>
              <a:latin typeface="Arial"/>
              <a:ea typeface="+mn-ea"/>
              <a:cs typeface="+mn-cs"/>
            </a:rPr>
            <a:t>Array Factor</a:t>
          </a:r>
        </a:p>
      </dsp:txBody>
      <dsp:txXfrm>
        <a:off x="160013" y="187905"/>
        <a:ext cx="768654" cy="768654"/>
      </dsp:txXfrm>
    </dsp:sp>
    <dsp:sp modelId="{1A5CED23-98E9-4A29-8168-D4A7077DB313}">
      <dsp:nvSpPr>
        <dsp:cNvPr id="0" name=""/>
        <dsp:cNvSpPr/>
      </dsp:nvSpPr>
      <dsp:spPr>
        <a:xfrm>
          <a:off x="1176128" y="256990"/>
          <a:ext cx="630483" cy="630483"/>
        </a:xfrm>
        <a:prstGeom prst="mathMultiply">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75126" y="355988"/>
        <a:ext cx="432487" cy="432487"/>
      </dsp:txXfrm>
    </dsp:sp>
    <dsp:sp modelId="{EF909001-5E83-4C7D-818D-231BBE4330E7}">
      <dsp:nvSpPr>
        <dsp:cNvPr id="0" name=""/>
        <dsp:cNvSpPr/>
      </dsp:nvSpPr>
      <dsp:spPr>
        <a:xfrm>
          <a:off x="1894879" y="28712"/>
          <a:ext cx="1087040" cy="1087040"/>
        </a:xfrm>
        <a:prstGeom prst="ellipse">
          <a:avLst/>
        </a:prstGeom>
        <a:solidFill>
          <a:srgbClr val="FFFFFF">
            <a:hueOff val="0"/>
            <a:satOff val="0"/>
            <a:lumOff val="0"/>
            <a:alphaOff val="0"/>
          </a:srgbClr>
        </a:solidFill>
        <a:ln w="25400" cap="flat" cmpd="sng" algn="ctr">
          <a:solidFill>
            <a:srgbClr val="0076A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76A8">
                  <a:hueOff val="0"/>
                  <a:satOff val="0"/>
                  <a:lumOff val="0"/>
                  <a:alphaOff val="0"/>
                </a:srgbClr>
              </a:solidFill>
              <a:latin typeface="Arial"/>
              <a:ea typeface="+mn-ea"/>
              <a:cs typeface="+mn-cs"/>
            </a:rPr>
            <a:t>Element Pattern</a:t>
          </a:r>
        </a:p>
      </dsp:txBody>
      <dsp:txXfrm>
        <a:off x="2054072" y="187905"/>
        <a:ext cx="768654" cy="768654"/>
      </dsp:txXfrm>
    </dsp:sp>
    <dsp:sp modelId="{780076B7-F6B9-4E65-8CB8-E19A63B5BE68}">
      <dsp:nvSpPr>
        <dsp:cNvPr id="0" name=""/>
        <dsp:cNvSpPr/>
      </dsp:nvSpPr>
      <dsp:spPr>
        <a:xfrm>
          <a:off x="3070188" y="256990"/>
          <a:ext cx="630483" cy="630483"/>
        </a:xfrm>
        <a:prstGeom prst="mathEqual">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153759" y="386869"/>
        <a:ext cx="463341" cy="370725"/>
      </dsp:txXfrm>
    </dsp:sp>
    <dsp:sp modelId="{EFDAB151-9802-4A33-A1CC-C02615AE827E}">
      <dsp:nvSpPr>
        <dsp:cNvPr id="0" name=""/>
        <dsp:cNvSpPr/>
      </dsp:nvSpPr>
      <dsp:spPr>
        <a:xfrm>
          <a:off x="3788939" y="28712"/>
          <a:ext cx="1087040" cy="1087040"/>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lumMod val="75000"/>
                </a:schemeClr>
              </a:solidFill>
            </a:rPr>
            <a:t>Array Pattern</a:t>
          </a:r>
        </a:p>
      </dsp:txBody>
      <dsp:txXfrm>
        <a:off x="3948132" y="187905"/>
        <a:ext cx="768654" cy="76865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6/23/2025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6/23/2025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image" Target="../media/image51.png"/></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ocid:phased_ug.bslonpu"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A9E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FE56-2268-E243-B780-39B09C57B4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317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rPr>
              <a:t>I mentioned there are several pre-defined geometries there are within our tool. There's a few basic geometries you can get started with, a like a linear array or the planar array. You can also define a custom geometry or a conformal array based on your needs in 2D or 3D.</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2483410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rPr>
              <a:t>Let's talk about element patterns. There are several mathematical models of antenna that are available right out of the toolbox to get started. Some of these even support polarization (models). These are all patterns that you can implement into the arrays you design.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1380258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0" indent="0">
              <a:buNone/>
            </a:pPr>
            <a:r>
              <a:rPr lang="en-US" sz="1200">
                <a:solidFill>
                  <a:schemeClr val="tx2"/>
                </a:solidFill>
              </a:rPr>
              <a:t>So with the antenna array Designer app we execute EM simulations&lt;click&gt; and we can take into account coupling effects in our design. What are the steps?&lt;click&gt;</a:t>
            </a:r>
          </a:p>
          <a:p>
            <a:r>
              <a:rPr lang="en-GB" sz="1200"/>
              <a:t>Select an array geometry. And emphasizing that arbitrary 3D design can be performed by the conformal option.&lt;click&gt;</a:t>
            </a:r>
          </a:p>
          <a:p>
            <a:r>
              <a:rPr lang="en-GB" sz="1200"/>
              <a:t>Choose and design the individual element at the operating frequency. It is worth of mentioning that radiation patterns can be directly imported, even obtained from other 3</a:t>
            </a:r>
            <a:r>
              <a:rPr lang="en-GB" sz="1200" baseline="30000"/>
              <a:t>rd</a:t>
            </a:r>
            <a:r>
              <a:rPr lang="en-GB" sz="1200"/>
              <a:t> party simulators &lt;click&gt;</a:t>
            </a:r>
          </a:p>
          <a:p>
            <a:r>
              <a:rPr lang="en-GB" sz="1200"/>
              <a:t>Visualize results and iterate on the array geometrical properties&lt;click&gt;</a:t>
            </a:r>
          </a:p>
          <a:p>
            <a:r>
              <a:rPr lang="en-GB" sz="1200"/>
              <a:t>Finally MATLAB scripts can be generated for automation or antenna array blocks be created to be included in the Simulink RF simulation environment.</a:t>
            </a:r>
            <a:endParaRPr lang="en-GB" sz="1050"/>
          </a:p>
          <a:p>
            <a:endParaRPr lang="en-GB"/>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a:blip r:embed="rId3"/>
                <a:stretch>
                  <a:fillRect t="-1613"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a:blip r:embed="rId4"/>
                <a:stretch>
                  <a:fillRect t="-1613" b="-11290"/>
                </a:stretch>
              </a:blipFill>
            </p:spPr>
            <p:txBody>
              <a:bodyPr/>
              <a:lstStyle/>
              <a:p>
                <a:r>
                  <a:rPr lang="en-US">
                    <a:noFill/>
                  </a:rPr>
                  <a:t> </a:t>
                </a:r>
              </a:p>
            </p:txBody>
          </p:sp>
        </mc:Fallback>
      </mc:AlternateContent>
    </p:spTree>
    <p:extLst>
      <p:ext uri="{BB962C8B-B14F-4D97-AF65-F5344CB8AC3E}">
        <p14:creationId xmlns:p14="http://schemas.microsoft.com/office/powerpoint/2010/main" val="735445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646B4-FBF9-64F3-F9DA-C51F9699B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DC0D9-C0B7-1351-43C0-FBC5EA9B6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1A9BE-599D-F45E-9718-77D5996954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8F96E5-2F85-9A90-9502-EF88CCC34258}"/>
              </a:ext>
            </a:extLst>
          </p:cNvPr>
          <p:cNvSpPr>
            <a:spLocks noGrp="1"/>
          </p:cNvSpPr>
          <p:nvPr>
            <p:ph type="sldNum" sz="quarter" idx="5"/>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2273624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a:t>The principle of beamforming can be outlined in this animation. The signal comes in as a plane wave. It hits the sensor in the array one by one. In the receiver, the signal received at each element are delayed accordingly so that in the end they are aligned together and then combined to generate a stronger signal</a:t>
            </a:r>
          </a:p>
          <a:p>
            <a:pPr marL="171450" indent="-171450">
              <a:buFont typeface="Arial" panose="020B0604020202020204" pitchFamily="34" charset="0"/>
              <a:buChar char="•"/>
            </a:pPr>
            <a:endParaRPr lang="en-US" b="0" i="0" baseline="0">
              <a:solidFill>
                <a:srgbClr val="212121"/>
              </a:solidFill>
              <a:effectLst/>
              <a:latin typeface="Roboto" panose="02000000000000000000" pitchFamily="2" charset="0"/>
            </a:endParaRPr>
          </a:p>
          <a:p>
            <a:pPr marL="171450" indent="-171450">
              <a:buFont typeface="Arial" panose="020B0604020202020204" pitchFamily="34" charset="0"/>
              <a:buChar char="•"/>
            </a:pPr>
            <a:r>
              <a:rPr lang="en-US" b="0" i="0">
                <a:solidFill>
                  <a:srgbClr val="212121"/>
                </a:solidFill>
                <a:effectLst/>
                <a:latin typeface="Roboto" panose="02000000000000000000" pitchFamily="2" charset="0"/>
              </a:rPr>
              <a:t>Conventional beamformers have fixed weights while adaptive beamformers have weights that respond to the environment. Use adaptive beamformers to reject spurious or interfering signals from non-target directions.</a:t>
            </a:r>
          </a:p>
          <a:p>
            <a:pPr marL="0" indent="0">
              <a:buFont typeface="Arial" panose="020B0604020202020204" pitchFamily="34" charset="0"/>
              <a:buNone/>
            </a:pPr>
            <a:endParaRPr lang="en-US" b="0" i="0">
              <a:solidFill>
                <a:srgbClr val="212121"/>
              </a:solidFill>
              <a:effectLst/>
              <a:latin typeface="Roboto" panose="02000000000000000000" pitchFamily="2" charset="0"/>
            </a:endParaRPr>
          </a:p>
          <a:p>
            <a:pPr marL="171450" indent="-171450">
              <a:buFont typeface="Arial" panose="020B0604020202020204" pitchFamily="34" charset="0"/>
              <a:buChar char="•"/>
            </a:pPr>
            <a:r>
              <a:rPr lang="en-US" b="0" i="0">
                <a:solidFill>
                  <a:srgbClr val="212121"/>
                </a:solidFill>
                <a:effectLst/>
                <a:latin typeface="Roboto" panose="02000000000000000000" pitchFamily="2" charset="0"/>
              </a:rPr>
              <a:t>In narrowband beamforming the signal bandwidth is smaller than the carrier, a constant phase shift are applied at each element to align the signals. For wideband beamforming, where the signal occupies a larger range of frequencies. Beamforming is done using time delays to avoid distortion. This implementation tends to be more complex (ultra-wideband radars, 5G and sonar systems)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394297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111827"/>
                </a:solidFill>
                <a:effectLst/>
                <a:latin typeface="__Inter_d65c78"/>
              </a:rPr>
              <a:t>Conventional beamformers</a:t>
            </a:r>
            <a:r>
              <a:rPr lang="en-US" b="0" i="0">
                <a:solidFill>
                  <a:srgbClr val="374151"/>
                </a:solidFill>
                <a:effectLst/>
                <a:latin typeface="__Inter_d65c78"/>
              </a:rPr>
              <a:t> are best when simplicity, robustness, and low computational load are priorities, but they offer limited resolution and interference rejection. Use </a:t>
            </a:r>
            <a:r>
              <a:rPr lang="en-US" b="1" i="0">
                <a:solidFill>
                  <a:srgbClr val="111827"/>
                </a:solidFill>
                <a:effectLst/>
                <a:latin typeface="__Inter_d65c78"/>
              </a:rPr>
              <a:t>conventional beamforming</a:t>
            </a:r>
            <a:r>
              <a:rPr lang="en-US" b="0" i="0">
                <a:solidFill>
                  <a:srgbClr val="374151"/>
                </a:solidFill>
                <a:effectLst/>
                <a:latin typeface="__Inter_d65c78"/>
              </a:rPr>
              <a:t> for simpler, more robust applications with less dynamic interference.</a:t>
            </a:r>
          </a:p>
          <a:p>
            <a:pPr algn="l">
              <a:buFont typeface="Arial" panose="020B0604020202020204" pitchFamily="34" charset="0"/>
              <a:buChar char="•"/>
            </a:pPr>
            <a:endParaRPr lang="en-US" b="0" i="0">
              <a:solidFill>
                <a:srgbClr val="374151"/>
              </a:solidFill>
              <a:effectLst/>
              <a:latin typeface="__Inter_d65c7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111827"/>
                </a:solidFill>
                <a:effectLst/>
                <a:latin typeface="__Inter_d65c78"/>
              </a:rPr>
              <a:t>Adaptive beamformers</a:t>
            </a:r>
            <a:r>
              <a:rPr lang="en-US" b="0" i="0">
                <a:solidFill>
                  <a:srgbClr val="374151"/>
                </a:solidFill>
                <a:effectLst/>
                <a:latin typeface="__Inter_d65c78"/>
              </a:rPr>
              <a:t> provide superior interference suppression and resolution but require more computation and are sensitive to modeling errors. Use </a:t>
            </a:r>
            <a:r>
              <a:rPr lang="en-US" b="1" i="0">
                <a:solidFill>
                  <a:srgbClr val="111827"/>
                </a:solidFill>
                <a:effectLst/>
                <a:latin typeface="__Inter_d65c78"/>
              </a:rPr>
              <a:t>adaptive beamforming</a:t>
            </a:r>
            <a:r>
              <a:rPr lang="en-US" b="0" i="0">
                <a:solidFill>
                  <a:srgbClr val="374151"/>
                </a:solidFill>
                <a:effectLst/>
                <a:latin typeface="__Inter_d65c78"/>
              </a:rPr>
              <a:t> when higher performance is needed in challenging, interference-rich, or dynamic environments—provided you can manage the extra complexity and computational cost.</a:t>
            </a:r>
          </a:p>
          <a:p>
            <a:pPr>
              <a:buNone/>
            </a:pPr>
            <a:br>
              <a:rPr lang="en-US"/>
            </a:br>
            <a:endParaRPr lang="en-US" b="0" i="0">
              <a:solidFill>
                <a:srgbClr val="212121"/>
              </a:solidFill>
              <a:effectLst/>
              <a:latin typeface="Roboto" panose="02000000000000000000" pitchFamily="2" charset="0"/>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1301706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rtl="0">
              <a:spcAft>
                <a:spcPts val="600"/>
              </a:spcAft>
              <a:buNone/>
            </a:pPr>
            <a:r>
              <a:rPr lang="en-US" sz="1800" b="1" i="0" u="none" strike="noStrike">
                <a:solidFill>
                  <a:srgbClr val="1B1C1D"/>
                </a:solidFill>
                <a:effectLst/>
                <a:latin typeface="Google Sans"/>
              </a:rPr>
              <a:t>Key Technical Specifications and Design Parameters</a:t>
            </a:r>
            <a:endParaRPr lang="en-US" sz="2800" b="1">
              <a:effectLst/>
            </a:endParaRPr>
          </a:p>
          <a:p>
            <a:pPr rtl="0">
              <a:spcAft>
                <a:spcPts val="1200"/>
              </a:spcAft>
              <a:buNone/>
            </a:pPr>
            <a:r>
              <a:rPr lang="en-US" sz="1800" b="0" i="0" u="none" strike="noStrike">
                <a:solidFill>
                  <a:srgbClr val="1B1C1D"/>
                </a:solidFill>
                <a:effectLst/>
                <a:latin typeface="Google Sans Text"/>
              </a:rPr>
              <a:t>The performance and utility of phased array antennas are defined by a comprehensive set of technical specifications and design parameters. These parameters dictate the antenna's capabilities, its suitability for various applications, and its operational behavior in diverse environments.</a:t>
            </a:r>
            <a:endParaRPr lang="en-US" sz="2800" b="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1B1C1D"/>
                </a:solidFill>
                <a:effectLst/>
                <a:latin typeface="Google Sans Text"/>
              </a:rPr>
              <a:t>phased array beam steering</a:t>
            </a:r>
            <a:r>
              <a:rPr lang="en-US" sz="1800" b="0" i="0" u="none" strike="noStrike">
                <a:solidFill>
                  <a:srgbClr val="1B1C1D"/>
                </a:solidFill>
                <a:effectLst/>
                <a:latin typeface="Google Sans Text"/>
              </a:rPr>
              <a:t> in Starlink's architecture cannot be overstated. Data is continuously exchanged between the ground user terminal (known as "</a:t>
            </a:r>
            <a:r>
              <a:rPr lang="en-US" sz="1800" b="0" i="0" u="none" strike="noStrike" err="1">
                <a:solidFill>
                  <a:srgbClr val="1B1C1D"/>
                </a:solidFill>
                <a:effectLst/>
                <a:latin typeface="Google Sans Text"/>
              </a:rPr>
              <a:t>Dishy</a:t>
            </a:r>
            <a:r>
              <a:rPr lang="en-US" sz="1800" b="0" i="0" u="none" strike="noStrike">
                <a:solidFill>
                  <a:srgbClr val="1B1C1D"/>
                </a:solidFill>
                <a:effectLst/>
                <a:latin typeface="Google Sans Text"/>
              </a:rPr>
              <a:t> </a:t>
            </a:r>
            <a:r>
              <a:rPr lang="en-US" sz="1800" b="0" i="0" u="none" strike="noStrike" err="1">
                <a:solidFill>
                  <a:srgbClr val="1B1C1D"/>
                </a:solidFill>
                <a:effectLst/>
                <a:latin typeface="Google Sans Text"/>
              </a:rPr>
              <a:t>McFlatface</a:t>
            </a:r>
            <a:r>
              <a:rPr lang="en-US" sz="1800" b="0" i="0" u="none" strike="noStrike">
                <a:solidFill>
                  <a:srgbClr val="1B1C1D"/>
                </a:solidFill>
                <a:effectLst/>
                <a:latin typeface="Google Sans Text"/>
              </a:rPr>
              <a:t>") and Starlink satellites, which traverse the sky at an incredible speed </a:t>
            </a:r>
            <a:r>
              <a:rPr lang="en-US" sz="2800" b="0" i="0">
                <a:solidFill>
                  <a:srgbClr val="474747"/>
                </a:solidFill>
                <a:effectLst/>
                <a:latin typeface="Google Sans"/>
              </a:rPr>
              <a:t>misalignment </a:t>
            </a:r>
            <a:r>
              <a:rPr lang="en-US" sz="1800" b="0" i="0" u="none" strike="noStrike">
                <a:solidFill>
                  <a:srgbClr val="1B1C1D"/>
                </a:solidFill>
                <a:effectLst/>
                <a:latin typeface="Google Sans Text"/>
              </a:rPr>
              <a:t>of approximately 27,000 kilometers per hour. Phased array allows fast beam steering</a:t>
            </a:r>
            <a:endParaRPr lang="en-US" sz="1800"/>
          </a:p>
          <a:p>
            <a:pPr>
              <a:buNone/>
            </a:pPr>
            <a:r>
              <a:rPr lang="en-US" sz="2800" b="0" i="0">
                <a:solidFill>
                  <a:srgbClr val="474747"/>
                </a:solidFill>
                <a:effectLst/>
                <a:latin typeface="Google Sans"/>
              </a:rPr>
              <a:t>The antenna's nominal gain is </a:t>
            </a:r>
            <a:r>
              <a:rPr lang="en-US" sz="2800" b="1" i="0">
                <a:solidFill>
                  <a:srgbClr val="040C28"/>
                </a:solidFill>
                <a:effectLst/>
                <a:latin typeface="Google Sans"/>
              </a:rPr>
              <a:t>40 </a:t>
            </a:r>
            <a:r>
              <a:rPr lang="en-US" sz="2800" b="1" i="0" err="1">
                <a:solidFill>
                  <a:srgbClr val="040C28"/>
                </a:solidFill>
                <a:effectLst/>
                <a:latin typeface="Google Sans"/>
              </a:rPr>
              <a:t>dBi</a:t>
            </a:r>
            <a:r>
              <a:rPr lang="en-US" sz="2800" b="1" i="0">
                <a:solidFill>
                  <a:srgbClr val="040C28"/>
                </a:solidFill>
                <a:effectLst/>
                <a:latin typeface="Google Sans"/>
              </a:rPr>
              <a:t> at 12.5 GHz</a:t>
            </a:r>
            <a:r>
              <a:rPr lang="en-US" sz="2800" b="0" i="0">
                <a:solidFill>
                  <a:srgbClr val="474747"/>
                </a:solidFill>
                <a:effectLst/>
                <a:latin typeface="Google Sans"/>
              </a:rPr>
              <a:t>, but there are losses of at least 4-5 dB due to lack of a circular-to-linear polarizer and to feedhorn.</a:t>
            </a:r>
          </a:p>
        </p:txBody>
      </p:sp>
      <p:sp>
        <p:nvSpPr>
          <p:cNvPr id="4" name="Slide Number Placeholder 3"/>
          <p:cNvSpPr>
            <a:spLocks noGrp="1"/>
          </p:cNvSpPr>
          <p:nvPr>
            <p:ph type="sldNum" sz="quarter" idx="5"/>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2575138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1E00-31CC-DCE0-9E04-720117A68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36B3D-36EC-C6C3-9713-F12126C0E1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8A5AC1-71CF-8AD8-B080-8D03A66319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33D46B-8CF4-E355-BB65-8749C645E94B}"/>
              </a:ext>
            </a:extLst>
          </p:cNvPr>
          <p:cNvSpPr>
            <a:spLocks noGrp="1"/>
          </p:cNvSpPr>
          <p:nvPr>
            <p:ph type="sldNum" sz="quarter" idx="5"/>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216766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26E5A-D4B0-8930-914C-3FEAED29F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0B562B-9D9B-2FDB-D4B1-79B6DAD28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A43BE-3C46-61CB-1F4A-AB3BC2DA45CF}"/>
              </a:ext>
            </a:extLst>
          </p:cNvPr>
          <p:cNvSpPr>
            <a:spLocks noGrp="1"/>
          </p:cNvSpPr>
          <p:nvPr>
            <p:ph type="body" idx="1"/>
          </p:nvPr>
        </p:nvSpPr>
        <p:spPr/>
        <p:txBody>
          <a:bodyPr/>
          <a:lstStyle/>
          <a:p>
            <a:r>
              <a:rPr lang="en-US"/>
              <a:t>MATLAB's </a:t>
            </a:r>
            <a:r>
              <a:rPr lang="en-US" b="1"/>
              <a:t>Antenna Toolbox</a:t>
            </a:r>
            <a:r>
              <a:rPr lang="en-US"/>
              <a:t> provides a comprehensive suite of RF propagation models to simulate how electromagnetic waves travel through various environments.</a:t>
            </a:r>
          </a:p>
          <a:p>
            <a:pPr>
              <a:buNone/>
            </a:pPr>
            <a:r>
              <a:rPr lang="en-US"/>
              <a:t>The </a:t>
            </a:r>
            <a:r>
              <a:rPr lang="en-US" b="1"/>
              <a:t>Longley-Rice model</a:t>
            </a:r>
            <a:r>
              <a:rPr lang="en-US"/>
              <a:t>, is a widely used empirical and statistical model for predicting radio signal propagation over irregular terrain. (f=20MHz-20GHz), distance=1km-2000km</a:t>
            </a:r>
          </a:p>
          <a:p>
            <a:pPr>
              <a:buFont typeface="Arial" panose="020B0604020202020204" pitchFamily="34" charset="0"/>
              <a:buChar char="•"/>
            </a:pPr>
            <a:r>
              <a:rPr lang="en-US"/>
              <a:t>It combines elements of physics-based propagation (like free-space loss, diffraction, ground reflection, atmospheric refraction, and tropospheric scatter) with empirical data.</a:t>
            </a:r>
          </a:p>
          <a:p>
            <a:pPr>
              <a:buFont typeface="Arial" panose="020B0604020202020204" pitchFamily="34" charset="0"/>
              <a:buChar char="•"/>
            </a:pPr>
            <a:r>
              <a:rPr lang="en-US"/>
              <a:t>The model uses terrain elevation data between the transmitter and receiver to determine path characteristics, such as terrain roughness, path inclination, and the presence of obstacles.</a:t>
            </a:r>
          </a:p>
          <a:p>
            <a:pPr>
              <a:buFont typeface="Arial" panose="020B0604020202020204" pitchFamily="34" charset="0"/>
              <a:buChar char="•"/>
            </a:pPr>
            <a:r>
              <a:rPr lang="en-US" b="1"/>
              <a:t>External Library Requirement:</a:t>
            </a:r>
            <a:r>
              <a:rPr lang="en-US"/>
              <a:t> A crucial distinction is that TIREM in MATLAB's Antenna Toolbox requires access to an </a:t>
            </a:r>
            <a:r>
              <a:rPr lang="en-US" b="1"/>
              <a:t>external TIREM library</a:t>
            </a:r>
            <a:r>
              <a:rPr lang="en-US"/>
              <a:t> (often a separate installation or license from the TIREM software itself). It's not entirely self-contained within MATLAB's core installation. </a:t>
            </a:r>
            <a:r>
              <a:rPr lang="en-US" b="1"/>
              <a:t>Frequency Range:</a:t>
            </a:r>
            <a:r>
              <a:rPr lang="en-US"/>
              <a:t> Valid from 1 MHz to 1000 GHz, though when used with Antenna Toolbox elements and arrays, the frequency range is typically limited to 200 GHz. </a:t>
            </a:r>
            <a:r>
              <a:rPr lang="en-US" b="1"/>
              <a:t>Antenna Height:</a:t>
            </a:r>
            <a:r>
              <a:rPr lang="en-US"/>
              <a:t> Supports antenna heights up to 30,000 m.</a:t>
            </a:r>
          </a:p>
          <a:p>
            <a:endParaRPr lang="en-US"/>
          </a:p>
        </p:txBody>
      </p:sp>
      <p:sp>
        <p:nvSpPr>
          <p:cNvPr id="4" name="Slide Number Placeholder 3">
            <a:extLst>
              <a:ext uri="{FF2B5EF4-FFF2-40B4-BE49-F238E27FC236}">
                <a16:creationId xmlns:a16="http://schemas.microsoft.com/office/drawing/2014/main" id="{B60970D6-FEF5-2836-6B31-EE25E7154EDF}"/>
              </a:ext>
            </a:extLst>
          </p:cNvPr>
          <p:cNvSpPr>
            <a:spLocks noGrp="1"/>
          </p:cNvSpPr>
          <p:nvPr>
            <p:ph type="sldNum" sz="quarter" idx="5"/>
          </p:nvPr>
        </p:nvSpPr>
        <p:spPr/>
        <p:txBody>
          <a:bodyPr/>
          <a:lstStyle/>
          <a:p>
            <a:fld id="{AD73B8C3-A209-4A55-9261-22C2A02B3159}" type="slidenum">
              <a:rPr lang="en-US" smtClean="0"/>
              <a:pPr/>
              <a:t>36</a:t>
            </a:fld>
            <a:endParaRPr lang="en-US"/>
          </a:p>
        </p:txBody>
      </p:sp>
    </p:spTree>
    <p:extLst>
      <p:ext uri="{BB962C8B-B14F-4D97-AF65-F5344CB8AC3E}">
        <p14:creationId xmlns:p14="http://schemas.microsoft.com/office/powerpoint/2010/main" val="3473385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Beyond modeling, the Antenna Toolbox offers powerful visualization and analysis tools for RF propagation.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1106993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questions –</a:t>
            </a:r>
          </a:p>
          <a:p>
            <a:pPr lvl="1"/>
            <a:r>
              <a:rPr lang="en-US"/>
              <a:t>	set up (voiceover) MATLAB? </a:t>
            </a:r>
            <a:r>
              <a:rPr lang="en-US" err="1"/>
              <a:t>liveScript</a:t>
            </a:r>
            <a:r>
              <a:rPr lang="en-US"/>
              <a:t>?</a:t>
            </a:r>
          </a:p>
          <a:p>
            <a:pPr lvl="1"/>
            <a:r>
              <a:rPr lang="en-US"/>
              <a:t>	Are you working on phased arrays?</a:t>
            </a:r>
          </a:p>
          <a:p>
            <a:pPr lvl="1"/>
            <a:r>
              <a:rPr lang="en-US"/>
              <a:t>	Elements</a:t>
            </a:r>
          </a:p>
          <a:p>
            <a:pPr lvl="1"/>
            <a:r>
              <a:rPr lang="en-US"/>
              <a:t>	Are you doing Beamforming? What beamforming algorithms</a:t>
            </a:r>
          </a:p>
          <a:p>
            <a:pPr lvl="1"/>
            <a:r>
              <a:rPr lang="en-US"/>
              <a:t>	</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081178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280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Define Antenna Array &amp; Signal Scenario:</a:t>
            </a:r>
            <a:endParaRPr lang="en-US"/>
          </a:p>
          <a:p>
            <a:pPr>
              <a:buFont typeface="Arial" panose="020B0604020202020204" pitchFamily="34" charset="0"/>
              <a:buChar char="•"/>
            </a:pPr>
            <a:r>
              <a:rPr lang="en-US"/>
              <a:t>Specify array geometry (e.g., </a:t>
            </a:r>
            <a:r>
              <a:rPr lang="en-US" err="1"/>
              <a:t>phased.ULA</a:t>
            </a:r>
            <a:r>
              <a:rPr lang="en-US"/>
              <a:t>, </a:t>
            </a:r>
            <a:r>
              <a:rPr lang="en-US" err="1"/>
              <a:t>phased.UCA</a:t>
            </a:r>
            <a:r>
              <a:rPr lang="en-US"/>
              <a:t>).</a:t>
            </a:r>
          </a:p>
          <a:p>
            <a:pPr>
              <a:buFont typeface="Arial" panose="020B0604020202020204" pitchFamily="34" charset="0"/>
              <a:buChar char="•"/>
            </a:pPr>
            <a:r>
              <a:rPr lang="en-US"/>
              <a:t>Define desired signal (Direction of Arrival - DOA, frequency).</a:t>
            </a:r>
          </a:p>
          <a:p>
            <a:pPr>
              <a:buFont typeface="Arial" panose="020B0604020202020204" pitchFamily="34" charset="0"/>
              <a:buChar char="•"/>
            </a:pPr>
            <a:r>
              <a:rPr lang="en-US"/>
              <a:t>Define interference signals (DOA, frequency).</a:t>
            </a:r>
          </a:p>
          <a:p>
            <a:pPr>
              <a:buFont typeface="Arial" panose="020B0604020202020204" pitchFamily="34" charset="0"/>
              <a:buChar char="•"/>
            </a:pPr>
            <a:r>
              <a:rPr lang="en-US"/>
              <a:t>Set noise characteristics.</a:t>
            </a:r>
          </a:p>
          <a:p>
            <a:pPr>
              <a:buNone/>
            </a:pPr>
            <a:r>
              <a:rPr lang="en-US" b="1"/>
              <a:t>Simulate Received Array Data:</a:t>
            </a:r>
            <a:endParaRPr lang="en-US"/>
          </a:p>
          <a:p>
            <a:pPr>
              <a:buFont typeface="Arial" panose="020B0604020202020204" pitchFamily="34" charset="0"/>
              <a:buChar char="•"/>
            </a:pPr>
            <a:r>
              <a:rPr lang="en-US"/>
              <a:t>Generate the received signal at each array element, incorporating desired signal, interference, and noise.</a:t>
            </a:r>
          </a:p>
          <a:p>
            <a:pPr>
              <a:buFont typeface="Arial" panose="020B0604020202020204" pitchFamily="34" charset="0"/>
              <a:buChar char="•"/>
            </a:pPr>
            <a:r>
              <a:rPr lang="en-US" i="1"/>
              <a:t>MATLAB Functions:</a:t>
            </a:r>
            <a:r>
              <a:rPr lang="en-US"/>
              <a:t> </a:t>
            </a:r>
            <a:r>
              <a:rPr lang="en-US" err="1"/>
              <a:t>collectPlaneWave</a:t>
            </a:r>
            <a:r>
              <a:rPr lang="en-US"/>
              <a:t>, </a:t>
            </a:r>
            <a:r>
              <a:rPr lang="en-US" err="1"/>
              <a:t>phased.ArrayResponse</a:t>
            </a:r>
            <a:endParaRPr lang="en-US"/>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39</a:t>
            </a:fld>
            <a:endParaRPr lang="en-US"/>
          </a:p>
        </p:txBody>
      </p:sp>
    </p:spTree>
    <p:extLst>
      <p:ext uri="{BB962C8B-B14F-4D97-AF65-F5344CB8AC3E}">
        <p14:creationId xmlns:p14="http://schemas.microsoft.com/office/powerpoint/2010/main" val="4294454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a:solidFill>
                  <a:srgbClr val="212121"/>
                </a:solidFill>
                <a:effectLst/>
                <a:latin typeface="Roboto" panose="02000000000000000000" pitchFamily="2" charset="0"/>
              </a:rPr>
              <a:t>RF propagation models of signals as they travel through the environment. You can display transmitter sites, receiver sites, and RF propagation visualizations by using Site Viewer, an interactive 3-D viewer. Site Viewer enables you to visualize propagation models in both outdoor and indoor environments.</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97091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Phased Arrays are used in a variety of different applications, here are just a few of them –</a:t>
            </a:r>
          </a:p>
          <a:p>
            <a:pPr marL="228600" indent="-228600">
              <a:buAutoNum type="arabicPeriod"/>
            </a:pPr>
            <a:r>
              <a:rPr lang="en-US"/>
              <a:t>Multifunction Radars that put different beams in different directions and perform different tasks</a:t>
            </a:r>
          </a:p>
          <a:p>
            <a:pPr marL="228600" indent="-228600">
              <a:buAutoNum type="arabicPeriod"/>
            </a:pPr>
            <a:r>
              <a:rPr lang="en-US"/>
              <a:t>For Wireless Communication – massive MIMO systems used in 5G systems and next gen 6G</a:t>
            </a:r>
          </a:p>
          <a:p>
            <a:pPr marL="228600" indent="-228600">
              <a:buAutoNum type="arabicPeriod"/>
            </a:pPr>
            <a:r>
              <a:rPr lang="en-US"/>
              <a:t>Satellite Comms – where instead of having mechanical systems to steer the beam, they can electronically steer the beam with phased arrays</a:t>
            </a:r>
          </a:p>
          <a:p>
            <a:pPr marL="228600" indent="-228600">
              <a:buAutoNum type="arabicPeriod"/>
            </a:pPr>
            <a:r>
              <a:rPr lang="en-US"/>
              <a:t>And Acoustic applications </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863253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Like any other systems, designing phased array systems presents several challenges:</a:t>
            </a:r>
          </a:p>
          <a:p>
            <a:endParaRPr lang="en-US"/>
          </a:p>
          <a:p>
            <a:pPr>
              <a:buFont typeface="Arial" panose="020B0604020202020204" pitchFamily="34" charset="0"/>
              <a:buChar char="•"/>
            </a:pPr>
            <a:r>
              <a:rPr lang="en-US"/>
              <a:t>How can arrays be designed to generate necessary beams while minimizing system complexity?</a:t>
            </a:r>
          </a:p>
          <a:p>
            <a:pPr>
              <a:buFont typeface="Arial" panose="020B0604020202020204" pitchFamily="34" charset="0"/>
              <a:buChar char="•"/>
            </a:pPr>
            <a:r>
              <a:rPr lang="en-US"/>
              <a:t>How should mutual coupling between elements be integrated into the model?</a:t>
            </a:r>
          </a:p>
          <a:p>
            <a:pPr>
              <a:buFont typeface="Arial" panose="020B0604020202020204" pitchFamily="34" charset="0"/>
              <a:buChar char="•"/>
            </a:pPr>
            <a:r>
              <a:rPr lang="en-US"/>
              <a:t>Once a signal is received, how is information extracted from it, such as direction of arrival or embedded data?</a:t>
            </a:r>
          </a:p>
          <a:p>
            <a:pPr>
              <a:buFont typeface="Arial" panose="020B0604020202020204" pitchFamily="34" charset="0"/>
              <a:buChar char="•"/>
            </a:pPr>
            <a:r>
              <a:rPr lang="en-US"/>
              <a:t>What if you have interference from external sources? be mitigated and the quality of received signals improved, leveraging array geometry?</a:t>
            </a:r>
          </a:p>
          <a:p>
            <a:pPr>
              <a:buFont typeface="Arial" panose="020B0604020202020204" pitchFamily="34" charset="0"/>
              <a:buChar char="•"/>
            </a:pPr>
            <a:r>
              <a:rPr lang="en-US"/>
              <a:t>In large arrays, where elements may fail or parameters differ from expectations due to manufacturing tolerances, how can calibration ensure effective operation despite such impairments?</a:t>
            </a:r>
          </a:p>
          <a:p>
            <a:pPr>
              <a:buFont typeface="Arial" panose="020B0604020202020204" pitchFamily="34" charset="0"/>
              <a:buChar char="•"/>
            </a:pPr>
            <a:r>
              <a:rPr lang="en-US"/>
              <a:t>Lastly, what waveforms do you send through these systems? Some of these have dual use - how can waveforms be designed to simultaneously detect targets and transmit signals to communicate with other users?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893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4278825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high fidelity pattern analysis, you often need to use a custom radiation pattern obtained from measurements or simulations.</a:t>
            </a:r>
          </a:p>
          <a:p>
            <a:r>
              <a:rPr lang="en-US"/>
              <a:t>There is no standard convention for the coordinate system used to specify the radiation pattern, so the result from one simulation package often cannot not be directly used in another software package. For example, in Phased Array System Toolbox™ (PST), the radiation pattern is expressed using azimuth (</a:t>
            </a:r>
            <a:r>
              <a:rPr lang="en-US" i="1" err="1"/>
              <a:t>az</a:t>
            </a:r>
            <a:r>
              <a:rPr lang="en-US"/>
              <a:t>) and elevation (</a:t>
            </a:r>
            <a:r>
              <a:rPr lang="en-US" i="1" err="1"/>
              <a:t>el</a:t>
            </a:r>
            <a:r>
              <a:rPr lang="en-US"/>
              <a:t>) angles, as depicted in Figure 1. It is assumed that the main beam of the antenna points toward  azimuth and  elevation, that is, the </a:t>
            </a:r>
            <a:r>
              <a:rPr lang="en-US" i="1"/>
              <a:t>x</a:t>
            </a:r>
            <a:r>
              <a:rPr lang="en-US"/>
              <a:t>-axis. The value of </a:t>
            </a:r>
            <a:r>
              <a:rPr lang="en-US" i="1" err="1"/>
              <a:t>az</a:t>
            </a:r>
            <a:r>
              <a:rPr lang="en-US"/>
              <a:t> lies between  and  </a:t>
            </a:r>
            <a:r>
              <a:rPr lang="en-US" err="1"/>
              <a:t>and</a:t>
            </a:r>
            <a:r>
              <a:rPr lang="en-US"/>
              <a:t> the value of </a:t>
            </a:r>
            <a:r>
              <a:rPr lang="en-US" i="1" err="1"/>
              <a:t>el</a:t>
            </a:r>
            <a:r>
              <a:rPr lang="en-US"/>
              <a:t> lies between  and . See </a:t>
            </a:r>
            <a:r>
              <a:rPr lang="en-US">
                <a:hlinkClick r:id="rId3"/>
              </a:rPr>
              <a:t>Spherical Coordinates</a:t>
            </a:r>
            <a:r>
              <a:rPr lang="en-US"/>
              <a:t>.</a:t>
            </a:r>
          </a:p>
          <a:p>
            <a:endParaRPr lang="en-US" sz="1200">
              <a:latin typeface="Arial"/>
              <a:cs typeface="Arial"/>
            </a:endParaRPr>
          </a:p>
          <a:p>
            <a:r>
              <a:rPr lang="en-US" sz="1200">
                <a:latin typeface="Arial"/>
                <a:cs typeface="Arial"/>
              </a:rPr>
              <a:t>Mx3 matrix</a:t>
            </a:r>
            <a:endParaRPr lang="en-US">
              <a:cs typeface="Arial"/>
            </a:endParaRPr>
          </a:p>
          <a:p>
            <a:r>
              <a:rPr lang="en-US" sz="1200">
                <a:latin typeface="Arial"/>
                <a:cs typeface="Arial"/>
              </a:rPr>
              <a:t>1st : Az angles Phi</a:t>
            </a:r>
            <a:endParaRPr lang="en-US" sz="1200">
              <a:latin typeface="Arial" pitchFamily="34" charset="0"/>
              <a:cs typeface="Arial" pitchFamily="34" charset="0"/>
            </a:endParaRPr>
          </a:p>
          <a:p>
            <a:r>
              <a:rPr lang="en-US" sz="1200">
                <a:latin typeface="Arial"/>
                <a:cs typeface="Arial"/>
              </a:rPr>
              <a:t>2nd : El angle Theta</a:t>
            </a:r>
            <a:endParaRPr lang="en-US" sz="1200">
              <a:latin typeface="Arial" pitchFamily="34" charset="0"/>
              <a:cs typeface="Arial" pitchFamily="34" charset="0"/>
            </a:endParaRPr>
          </a:p>
          <a:p>
            <a:r>
              <a:rPr lang="en-US" sz="1200">
                <a:latin typeface="Arial"/>
                <a:cs typeface="Arial"/>
              </a:rPr>
              <a:t>3d: Radiation pattern, dB</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45060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MATLAB, both </a:t>
            </a:r>
            <a:r>
              <a:rPr lang="en-US" b="1"/>
              <a:t>System objects</a:t>
            </a:r>
            <a:r>
              <a:rPr lang="en-US"/>
              <a:t> and </a:t>
            </a:r>
            <a:r>
              <a:rPr lang="en-US" b="1"/>
              <a:t>functions</a:t>
            </a:r>
            <a:r>
              <a:rPr lang="en-US"/>
              <a:t> are fundamental constructs for organizing and executing code. While functions are a general-purpose programming tool, System objects are specialized classes designed for efficient implementation and simulation of dynamic systems, particularly those that involve streaming data or internal states.</a:t>
            </a:r>
          </a:p>
          <a:p>
            <a:r>
              <a:rPr lang="en-US"/>
              <a:t>A </a:t>
            </a:r>
            <a:r>
              <a:rPr lang="en-US" b="1"/>
              <a:t>System object</a:t>
            </a:r>
            <a:r>
              <a:rPr lang="en-US"/>
              <a:t> is a specialized MATLAB class designed for implementing and simulating dynamic systems with inputs that change over time.</a:t>
            </a:r>
          </a:p>
          <a:p>
            <a:r>
              <a:rPr lang="en-US"/>
              <a:t> </a:t>
            </a:r>
            <a:r>
              <a:rPr lang="en-US" b="1"/>
              <a:t>Object-oriented structure:</a:t>
            </a:r>
            <a:r>
              <a:rPr lang="en-US"/>
              <a:t> They are built as MATLAB classes, inheriting from </a:t>
            </a:r>
            <a:r>
              <a:rPr lang="en-US" err="1"/>
              <a:t>matlab.System</a:t>
            </a:r>
            <a:r>
              <a:rPr lang="en-US"/>
              <a:t>. This provides a structured way to define properties (data) and methods (operations).</a:t>
            </a:r>
          </a:p>
          <a:p>
            <a:r>
              <a:rPr lang="en-US"/>
              <a:t>But for our purpose System Objects can be used as functions with input arguments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601002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666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40F7B-2BA8-CF1D-A2AD-D49CB9243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7FBB2-A995-3B3A-12B6-E38A10ED8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1DD6E-6323-9C46-30A1-30FEFB6F2B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1F14FA-8324-AE64-8D29-CB395FB2329C}"/>
              </a:ext>
            </a:extLst>
          </p:cNvPr>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3520539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2022 The MathWorks, Inc.</a:t>
            </a:r>
          </a:p>
        </p:txBody>
      </p:sp>
    </p:spTree>
    <p:extLst>
      <p:ext uri="{BB962C8B-B14F-4D97-AF65-F5344CB8AC3E}">
        <p14:creationId xmlns:p14="http://schemas.microsoft.com/office/powerpoint/2010/main" val="421918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214A952-E6FF-7A48-9226-C37CCBDE96E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410142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p:txBody>
          <a:bodyPr/>
          <a:lstStyle/>
          <a:p>
            <a:r>
              <a:rPr lang="en-US"/>
              <a:t>Click to edit Master title style</a:t>
            </a:r>
          </a:p>
        </p:txBody>
      </p:sp>
      <p:sp>
        <p:nvSpPr>
          <p:cNvPr id="4" name="Picture Placeholder 5">
            <a:extLst>
              <a:ext uri="{FF2B5EF4-FFF2-40B4-BE49-F238E27FC236}">
                <a16:creationId xmlns:a16="http://schemas.microsoft.com/office/drawing/2014/main" id="{F824BE27-0D79-F245-B4A5-2D00BDDF1F6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273385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EE264383-8CD6-F246-9DE2-284CD7BBB5A0}"/>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097524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1" name="Content"/>
          <p:cNvSpPr>
            <a:spLocks noGrp="1"/>
          </p:cNvSpPr>
          <p:nvPr>
            <p:ph sz="half" idx="10" hasCustomPrompt="1"/>
          </p:nvPr>
        </p:nvSpPr>
        <p:spPr>
          <a:xfrm>
            <a:off x="172287" y="2549061"/>
            <a:ext cx="9659970"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s"/>
          <p:cNvSpPr>
            <a:spLocks noGrp="1"/>
          </p:cNvSpPr>
          <p:nvPr>
            <p:ph type="body" sz="quarter" idx="11" hasCustomPrompt="1"/>
          </p:nvPr>
        </p:nvSpPr>
        <p:spPr>
          <a:xfrm>
            <a:off x="172287" y="1329861"/>
            <a:ext cx="9659970" cy="838200"/>
          </a:xfrm>
        </p:spPr>
        <p:txBody>
          <a:bodyPr anchor="t"/>
          <a:lstStyle>
            <a:lvl1pPr marL="0" indent="0" algn="l">
              <a:buNone/>
              <a:defRPr lang="en-US" sz="2000" b="0" kern="1200" baseline="0" dirty="0" smtClean="0">
                <a:solidFill>
                  <a:schemeClr val="tx1"/>
                </a:solidFill>
                <a:latin typeface="Arial" pitchFamily="34" charset="0"/>
                <a:ea typeface="+mn-ea"/>
                <a:cs typeface="Arial" pitchFamily="34" charset="0"/>
              </a:defRPr>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172286" y="5901861"/>
            <a:ext cx="9659969" cy="533400"/>
          </a:xfrm>
        </p:spPr>
        <p:txBody>
          <a:bodyPr anchor="b" anchorCtr="0"/>
          <a:lstStyle>
            <a:lvl1pPr marL="230763" indent="-229172">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
        <p:nvSpPr>
          <p:cNvPr id="2" name="Title 1">
            <a:extLst>
              <a:ext uri="{FF2B5EF4-FFF2-40B4-BE49-F238E27FC236}">
                <a16:creationId xmlns:a16="http://schemas.microsoft.com/office/drawing/2014/main" id="{9416450A-55A0-48D1-8D26-7F04282B20D2}"/>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3B17368B-F6F3-8E4A-8582-AAF400F2E0CD}"/>
              </a:ext>
            </a:extLst>
          </p:cNvPr>
          <p:cNvSpPr>
            <a:spLocks noGrp="1"/>
          </p:cNvSpPr>
          <p:nvPr>
            <p:ph type="pic" sz="quarter" idx="13"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4119978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2747963"/>
            <a:ext cx="10363200" cy="1362075"/>
          </a:xfrm>
        </p:spPr>
        <p:txBody>
          <a:bodyPr anchor="t"/>
          <a:lstStyle>
            <a:lvl1pPr algn="ctr">
              <a:defRPr sz="3200" b="0" cap="none">
                <a:solidFill>
                  <a:schemeClr val="tx2"/>
                </a:solidFill>
              </a:defRPr>
            </a:lvl1pPr>
          </a:lstStyle>
          <a:p>
            <a:r>
              <a:rPr lang="en-US"/>
              <a:t>Click to edit Section Header Title style</a:t>
            </a:r>
          </a:p>
        </p:txBody>
      </p:sp>
      <p:sp>
        <p:nvSpPr>
          <p:cNvPr id="4" name="Picture Placeholder 5">
            <a:extLst>
              <a:ext uri="{FF2B5EF4-FFF2-40B4-BE49-F238E27FC236}">
                <a16:creationId xmlns:a16="http://schemas.microsoft.com/office/drawing/2014/main" id="{AE661EF1-ECF6-A946-8F9C-67D7F95FBA86}"/>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815463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E6CB71-ED63-40A1-8595-C7D398DAD113}"/>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AB3908E-CAB2-1640-B9FB-670EBF1D5BC4}"/>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
        <p:nvSpPr>
          <p:cNvPr id="8" name="LeftContent">
            <a:extLst>
              <a:ext uri="{FF2B5EF4-FFF2-40B4-BE49-F238E27FC236}">
                <a16:creationId xmlns:a16="http://schemas.microsoft.com/office/drawing/2014/main" id="{9F8957F7-1EAA-2446-95C3-9319B9A4848B}"/>
              </a:ext>
            </a:extLst>
          </p:cNvPr>
          <p:cNvSpPr>
            <a:spLocks noGrp="1"/>
          </p:cNvSpPr>
          <p:nvPr>
            <p:ph sz="half" idx="1"/>
          </p:nvPr>
        </p:nvSpPr>
        <p:spPr>
          <a:xfrm>
            <a:off x="172287" y="1600200"/>
            <a:ext cx="466344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9" name="RightContent">
            <a:extLst>
              <a:ext uri="{FF2B5EF4-FFF2-40B4-BE49-F238E27FC236}">
                <a16:creationId xmlns:a16="http://schemas.microsoft.com/office/drawing/2014/main" id="{95DD1410-160F-8B4E-98E5-A9E1BDA71380}"/>
              </a:ext>
            </a:extLst>
          </p:cNvPr>
          <p:cNvSpPr>
            <a:spLocks noGrp="1"/>
          </p:cNvSpPr>
          <p:nvPr>
            <p:ph sz="half" idx="2"/>
          </p:nvPr>
        </p:nvSpPr>
        <p:spPr>
          <a:xfrm>
            <a:off x="5110046" y="1600200"/>
            <a:ext cx="466344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4126426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BDC3-3E1B-46EA-B573-800152113EF1}"/>
              </a:ext>
            </a:extLst>
          </p:cNvPr>
          <p:cNvSpPr>
            <a:spLocks noGrp="1"/>
          </p:cNvSpPr>
          <p:nvPr>
            <p:ph type="title"/>
          </p:nvPr>
        </p:nvSpPr>
        <p:spPr/>
        <p:txBody>
          <a:bodyPr/>
          <a:lstStyle/>
          <a:p>
            <a:r>
              <a:rPr lang="en-US"/>
              <a:t>Click to edit Master title style</a:t>
            </a:r>
          </a:p>
        </p:txBody>
      </p:sp>
      <p:sp>
        <p:nvSpPr>
          <p:cNvPr id="6" name="Picture Placeholder 5">
            <a:extLst>
              <a:ext uri="{FF2B5EF4-FFF2-40B4-BE49-F238E27FC236}">
                <a16:creationId xmlns:a16="http://schemas.microsoft.com/office/drawing/2014/main" id="{E1C419B4-9BB9-D54D-82B7-6044A25A5928}"/>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
        <p:nvSpPr>
          <p:cNvPr id="5" name="Content">
            <a:extLst>
              <a:ext uri="{FF2B5EF4-FFF2-40B4-BE49-F238E27FC236}">
                <a16:creationId xmlns:a16="http://schemas.microsoft.com/office/drawing/2014/main" id="{29393E02-5EF9-C04D-983C-EE60BCD83FC1}"/>
              </a:ext>
            </a:extLst>
          </p:cNvPr>
          <p:cNvSpPr>
            <a:spLocks noGrp="1"/>
          </p:cNvSpPr>
          <p:nvPr>
            <p:ph idx="1" hasCustomPrompt="1"/>
          </p:nvPr>
        </p:nvSpPr>
        <p:spPr>
          <a:xfrm>
            <a:off x="172287" y="1321908"/>
            <a:ext cx="9659970" cy="4846320"/>
          </a:xfrm>
        </p:spPr>
        <p:txBody>
          <a:bodyPr/>
          <a:lstStyle>
            <a:lvl1pPr marL="0" indent="0">
              <a:buClr>
                <a:schemeClr val="tx2"/>
              </a:buClr>
              <a:buSzPct val="75000"/>
              <a:buFont typeface="Wingdings" pitchFamily="2" charset="2"/>
              <a:buNone/>
              <a:tabLst>
                <a:tab pos="458343" algn="l"/>
              </a:tabLst>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 2</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6" lvl="0" indent="-342166">
              <a:buClr>
                <a:schemeClr val="tx2"/>
              </a:buClr>
              <a:buSzPct val="75000"/>
              <a:buFont typeface="Wingdings" pitchFamily="2" charset="2"/>
              <a:buChar char="§"/>
              <a:tabLst>
                <a:tab pos="458343" algn="l"/>
              </a:tabLst>
            </a:pPr>
            <a:r>
              <a:rPr lang="en-US" sz="2400" baseline="0">
                <a:latin typeface="Arial" pitchFamily="34" charset="0"/>
                <a:cs typeface="Arial" pitchFamily="34" charset="0"/>
              </a:rPr>
              <a:t>Bullet 4</a:t>
            </a:r>
          </a:p>
          <a:p>
            <a:pPr marL="342166" lvl="0" indent="-342166">
              <a:buClr>
                <a:schemeClr val="tx2"/>
              </a:buClr>
              <a:buSzPct val="75000"/>
              <a:buFont typeface="Wingdings" pitchFamily="2" charset="2"/>
              <a:buChar char="§"/>
              <a:tabLst>
                <a:tab pos="458343" algn="l"/>
              </a:tabLst>
            </a:pPr>
            <a:endParaRPr lang="en-US" sz="240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257161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Assertion Evidence">
    <p:spTree>
      <p:nvGrpSpPr>
        <p:cNvPr id="1" name="Shape 12"/>
        <p:cNvGrpSpPr/>
        <p:nvPr/>
      </p:nvGrpSpPr>
      <p:grpSpPr>
        <a:xfrm>
          <a:off x="0" y="0"/>
          <a:ext cx="0" cy="0"/>
          <a:chOff x="0" y="0"/>
          <a:chExt cx="0" cy="0"/>
        </a:xfrm>
      </p:grpSpPr>
      <p:sp>
        <p:nvSpPr>
          <p:cNvPr id="3" name="Text Placeholder 2">
            <a:extLst>
              <a:ext uri="{FF2B5EF4-FFF2-40B4-BE49-F238E27FC236}">
                <a16:creationId xmlns:a16="http://schemas.microsoft.com/office/drawing/2014/main" id="{029A82BE-20A1-B143-9305-B36846521908}"/>
              </a:ext>
            </a:extLst>
          </p:cNvPr>
          <p:cNvSpPr>
            <a:spLocks noGrp="1"/>
          </p:cNvSpPr>
          <p:nvPr>
            <p:ph type="body" sz="quarter" idx="10" hasCustomPrompt="1"/>
          </p:nvPr>
        </p:nvSpPr>
        <p:spPr>
          <a:xfrm>
            <a:off x="8610600" y="3178027"/>
            <a:ext cx="3409113" cy="2783036"/>
          </a:xfrm>
        </p:spPr>
        <p:txBody>
          <a:bodyPr anchor="t" anchorCtr="0"/>
          <a:lstStyle>
            <a:lvl1pPr marL="0" indent="0">
              <a:buNone/>
              <a:defRPr sz="1600" b="0" baseline="0"/>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18" name="Picture Placeholder 11">
            <a:extLst>
              <a:ext uri="{FF2B5EF4-FFF2-40B4-BE49-F238E27FC236}">
                <a16:creationId xmlns:a16="http://schemas.microsoft.com/office/drawing/2014/main" id="{5BEE01E0-B4AD-2C42-AD7E-D7D6710BEE03}"/>
              </a:ext>
            </a:extLst>
          </p:cNvPr>
          <p:cNvSpPr>
            <a:spLocks noGrp="1"/>
          </p:cNvSpPr>
          <p:nvPr>
            <p:ph type="pic" sz="quarter" idx="11" hasCustomPrompt="1"/>
          </p:nvPr>
        </p:nvSpPr>
        <p:spPr>
          <a:xfrm>
            <a:off x="172287" y="1465263"/>
            <a:ext cx="8224953"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Supporting photograph, drawing, film, </a:t>
            </a:r>
            <a:b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or graph – no bulleted lists</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8A19125-8206-42DC-905A-CB50379A2141}"/>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
        <p:nvSpPr>
          <p:cNvPr id="6" name="Picture Placeholder 5">
            <a:extLst>
              <a:ext uri="{FF2B5EF4-FFF2-40B4-BE49-F238E27FC236}">
                <a16:creationId xmlns:a16="http://schemas.microsoft.com/office/drawing/2014/main" id="{687EB345-5CE2-D14E-97E8-801F602785A0}"/>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790251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ssertion Evidence">
    <p:spTree>
      <p:nvGrpSpPr>
        <p:cNvPr id="1" name="Shape 12"/>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C574241-298C-A94F-AA17-EC3F491CE8A6}"/>
              </a:ext>
            </a:extLst>
          </p:cNvPr>
          <p:cNvSpPr>
            <a:spLocks noGrp="1"/>
          </p:cNvSpPr>
          <p:nvPr>
            <p:ph type="pic" sz="quarter" idx="11" hasCustomPrompt="1"/>
          </p:nvPr>
        </p:nvSpPr>
        <p:spPr>
          <a:xfrm>
            <a:off x="3505199" y="1465263"/>
            <a:ext cx="6327057"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Replace this box with a key image to introduce talk’s scope, importance, or background</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173038" y="1465263"/>
            <a:ext cx="3157537" cy="4495800"/>
          </a:xfrm>
        </p:spPr>
        <p:txBody>
          <a:bodyPr/>
          <a:lstStyle>
            <a:lvl1pPr marL="0" marR="0" indent="0" algn="l" rtl="0">
              <a:spcBef>
                <a:spcPts val="900"/>
              </a:spcBef>
              <a:buSzPct val="25000"/>
              <a:buNone/>
              <a:defRPr/>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2" name="Title 1">
            <a:extLst>
              <a:ext uri="{FF2B5EF4-FFF2-40B4-BE49-F238E27FC236}">
                <a16:creationId xmlns:a16="http://schemas.microsoft.com/office/drawing/2014/main" id="{1CEADDCF-2E0A-4C3F-B853-F3401E41C3EC}"/>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
        <p:nvSpPr>
          <p:cNvPr id="8" name="Picture Placeholder 5">
            <a:extLst>
              <a:ext uri="{FF2B5EF4-FFF2-40B4-BE49-F238E27FC236}">
                <a16:creationId xmlns:a16="http://schemas.microsoft.com/office/drawing/2014/main" id="{13AFB4B2-8B05-F942-BA4B-BCBF3992C90D}"/>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575148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ssertion Evidence">
    <p:spTree>
      <p:nvGrpSpPr>
        <p:cNvPr id="1" name="Shape 12"/>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1813BC3-6186-464B-970A-3CEC00443B89}"/>
              </a:ext>
            </a:extLst>
          </p:cNvPr>
          <p:cNvSpPr>
            <a:spLocks noGrp="1"/>
          </p:cNvSpPr>
          <p:nvPr>
            <p:ph type="pic" sz="quarter" idx="12" hasCustomPrompt="1"/>
          </p:nvPr>
        </p:nvSpPr>
        <p:spPr>
          <a:xfrm>
            <a:off x="8609012" y="2393950"/>
            <a:ext cx="2590800" cy="1922463"/>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3</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6" name="Picture Placeholder 15">
            <a:extLst>
              <a:ext uri="{FF2B5EF4-FFF2-40B4-BE49-F238E27FC236}">
                <a16:creationId xmlns:a16="http://schemas.microsoft.com/office/drawing/2014/main" id="{E6240D06-94E7-054E-8FC6-86B45003F6CA}"/>
              </a:ext>
            </a:extLst>
          </p:cNvPr>
          <p:cNvSpPr>
            <a:spLocks noGrp="1"/>
          </p:cNvSpPr>
          <p:nvPr>
            <p:ph type="pic" sz="quarter" idx="11" hasCustomPrompt="1"/>
          </p:nvPr>
        </p:nvSpPr>
        <p:spPr>
          <a:xfrm>
            <a:off x="4800600" y="2393950"/>
            <a:ext cx="2590800" cy="1920875"/>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2</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4" name="Picture Placeholder 13">
            <a:extLst>
              <a:ext uri="{FF2B5EF4-FFF2-40B4-BE49-F238E27FC236}">
                <a16:creationId xmlns:a16="http://schemas.microsoft.com/office/drawing/2014/main" id="{2D8C8300-06F6-394A-BA8D-64E8901DF8FE}"/>
              </a:ext>
            </a:extLst>
          </p:cNvPr>
          <p:cNvSpPr>
            <a:spLocks noGrp="1"/>
          </p:cNvSpPr>
          <p:nvPr>
            <p:ph type="pic" sz="quarter" idx="10" hasCustomPrompt="1"/>
          </p:nvPr>
        </p:nvSpPr>
        <p:spPr>
          <a:xfrm>
            <a:off x="984568" y="2393950"/>
            <a:ext cx="2590800" cy="1922462"/>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1</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 name="Text Placeholder 21">
            <a:extLst>
              <a:ext uri="{FF2B5EF4-FFF2-40B4-BE49-F238E27FC236}">
                <a16:creationId xmlns:a16="http://schemas.microsoft.com/office/drawing/2014/main" id="{9359A469-CE43-F144-8215-3FCBBF16DF2C}"/>
              </a:ext>
            </a:extLst>
          </p:cNvPr>
          <p:cNvSpPr>
            <a:spLocks noGrp="1"/>
          </p:cNvSpPr>
          <p:nvPr>
            <p:ph type="body" sz="quarter" idx="13" hasCustomPrompt="1"/>
          </p:nvPr>
        </p:nvSpPr>
        <p:spPr>
          <a:xfrm>
            <a:off x="984568" y="4415472"/>
            <a:ext cx="2590800" cy="533400"/>
          </a:xfrm>
        </p:spPr>
        <p:txBody>
          <a:bodyPr/>
          <a:lstStyle>
            <a:lvl1pPr marL="0" indent="0" algn="ctr">
              <a:buNone/>
              <a:defRPr b="1"/>
            </a:lvl1pPr>
          </a:lstStyle>
          <a:p>
            <a:pPr lvl="0"/>
            <a:r>
              <a:rPr lang="en-US"/>
              <a:t>Topic 1 label</a:t>
            </a:r>
          </a:p>
        </p:txBody>
      </p:sp>
      <p:sp>
        <p:nvSpPr>
          <p:cNvPr id="23" name="Text Placeholder 21">
            <a:extLst>
              <a:ext uri="{FF2B5EF4-FFF2-40B4-BE49-F238E27FC236}">
                <a16:creationId xmlns:a16="http://schemas.microsoft.com/office/drawing/2014/main" id="{F94CA51C-EBB3-0848-A72C-B440DD2FA9EB}"/>
              </a:ext>
            </a:extLst>
          </p:cNvPr>
          <p:cNvSpPr>
            <a:spLocks noGrp="1"/>
          </p:cNvSpPr>
          <p:nvPr>
            <p:ph type="body" sz="quarter" idx="14" hasCustomPrompt="1"/>
          </p:nvPr>
        </p:nvSpPr>
        <p:spPr>
          <a:xfrm>
            <a:off x="4800600" y="4413091"/>
            <a:ext cx="2590800" cy="533400"/>
          </a:xfrm>
        </p:spPr>
        <p:txBody>
          <a:bodyPr/>
          <a:lstStyle>
            <a:lvl1pPr marL="0" indent="0" algn="ctr">
              <a:buNone/>
              <a:defRPr b="1"/>
            </a:lvl1pPr>
          </a:lstStyle>
          <a:p>
            <a:pPr lvl="0"/>
            <a:r>
              <a:rPr lang="en-US"/>
              <a:t>Topic 2 label</a:t>
            </a:r>
          </a:p>
        </p:txBody>
      </p:sp>
      <p:sp>
        <p:nvSpPr>
          <p:cNvPr id="24" name="Text Placeholder 21">
            <a:extLst>
              <a:ext uri="{FF2B5EF4-FFF2-40B4-BE49-F238E27FC236}">
                <a16:creationId xmlns:a16="http://schemas.microsoft.com/office/drawing/2014/main" id="{C12F1624-BA60-B04A-9FA5-9D6A0A5810C4}"/>
              </a:ext>
            </a:extLst>
          </p:cNvPr>
          <p:cNvSpPr>
            <a:spLocks noGrp="1"/>
          </p:cNvSpPr>
          <p:nvPr>
            <p:ph type="body" sz="quarter" idx="15" hasCustomPrompt="1"/>
          </p:nvPr>
        </p:nvSpPr>
        <p:spPr>
          <a:xfrm>
            <a:off x="8609012" y="4415473"/>
            <a:ext cx="2590800" cy="533400"/>
          </a:xfrm>
        </p:spPr>
        <p:txBody>
          <a:bodyPr/>
          <a:lstStyle>
            <a:lvl1pPr marL="0" indent="0" algn="ctr">
              <a:buNone/>
              <a:defRPr b="1"/>
            </a:lvl1pPr>
          </a:lstStyle>
          <a:p>
            <a:pPr lvl="0"/>
            <a:r>
              <a:rPr lang="en-US"/>
              <a:t>Topic 3 label</a:t>
            </a:r>
          </a:p>
        </p:txBody>
      </p:sp>
      <p:sp>
        <p:nvSpPr>
          <p:cNvPr id="3" name="Title 2">
            <a:extLst>
              <a:ext uri="{FF2B5EF4-FFF2-40B4-BE49-F238E27FC236}">
                <a16:creationId xmlns:a16="http://schemas.microsoft.com/office/drawing/2014/main" id="{D5EA66AA-8CF7-430D-8EAD-E646970610DC}"/>
              </a:ext>
            </a:extLst>
          </p:cNvPr>
          <p:cNvSpPr>
            <a:spLocks noGrp="1"/>
          </p:cNvSpPr>
          <p:nvPr>
            <p:ph type="title" hasCustomPrompt="1"/>
          </p:nvPr>
        </p:nvSpPr>
        <p:spPr/>
        <p:txBody>
          <a:bodyPr/>
          <a:lstStyle>
            <a:lvl1pPr>
              <a:defRPr/>
            </a:lvl1pPr>
          </a:lstStyle>
          <a:p>
            <a:r>
              <a:rPr lang="en-US"/>
              <a:t>This presentation focuses on… (complete sentence, but go no more than two lines)</a:t>
            </a:r>
          </a:p>
        </p:txBody>
      </p:sp>
      <p:sp>
        <p:nvSpPr>
          <p:cNvPr id="10" name="Picture Placeholder 5">
            <a:extLst>
              <a:ext uri="{FF2B5EF4-FFF2-40B4-BE49-F238E27FC236}">
                <a16:creationId xmlns:a16="http://schemas.microsoft.com/office/drawing/2014/main" id="{94DFA2A5-145F-CC46-932C-68937D3F7C5C}"/>
              </a:ext>
            </a:extLst>
          </p:cNvPr>
          <p:cNvSpPr>
            <a:spLocks noGrp="1"/>
          </p:cNvSpPr>
          <p:nvPr>
            <p:ph type="pic" sz="quarter" idx="16"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506024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ssertion Evidence">
    <p:spTree>
      <p:nvGrpSpPr>
        <p:cNvPr id="1" name="Shape 12"/>
        <p:cNvGrpSpPr/>
        <p:nvPr/>
      </p:nvGrpSpPr>
      <p:grpSpPr>
        <a:xfrm>
          <a:off x="0" y="0"/>
          <a:ext cx="0" cy="0"/>
          <a:chOff x="0" y="0"/>
          <a:chExt cx="0" cy="0"/>
        </a:xfrm>
      </p:grpSpPr>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3731216" y="5705615"/>
            <a:ext cx="2542108" cy="486463"/>
          </a:xfrm>
        </p:spPr>
        <p:txBody>
          <a:bodyPr/>
          <a:lstStyle>
            <a:lvl1pPr marL="0" marR="0" indent="0" algn="ctr" rtl="0">
              <a:spcBef>
                <a:spcPts val="900"/>
              </a:spcBef>
              <a:buSzPct val="25000"/>
              <a:buNone/>
              <a:defRPr b="0"/>
            </a:lvl1pPr>
          </a:lstStyle>
          <a:p>
            <a:pPr marL="0" marR="0" lvl="0" indent="0" algn="l" rtl="0">
              <a:spcBef>
                <a:spcPts val="900"/>
              </a:spcBef>
              <a:buSzPct val="25000"/>
              <a:buNone/>
            </a:pPr>
            <a:r>
              <a:rPr lang="en-US" sz="2400" b="1" i="0" u="none" strike="noStrike" cap="none" baseline="0">
                <a:solidFill>
                  <a:srgbClr val="262626"/>
                </a:solidFill>
                <a:latin typeface="Arial" panose="020B0604020202020204" pitchFamily="34" charset="0"/>
                <a:ea typeface="Calibri"/>
                <a:cs typeface="Arial" panose="020B0604020202020204" pitchFamily="34" charset="0"/>
                <a:sym typeface="Calibri"/>
              </a:rPr>
              <a:t>Label for image</a:t>
            </a:r>
          </a:p>
        </p:txBody>
      </p:sp>
      <p:sp>
        <p:nvSpPr>
          <p:cNvPr id="11" name="Picture Placeholder 11">
            <a:extLst>
              <a:ext uri="{FF2B5EF4-FFF2-40B4-BE49-F238E27FC236}">
                <a16:creationId xmlns:a16="http://schemas.microsoft.com/office/drawing/2014/main" id="{4613CADB-EC38-5642-9742-A325778AD9AF}"/>
              </a:ext>
            </a:extLst>
          </p:cNvPr>
          <p:cNvSpPr>
            <a:spLocks noGrp="1"/>
          </p:cNvSpPr>
          <p:nvPr>
            <p:ph type="pic" sz="quarter" idx="11" hasCustomPrompt="1"/>
          </p:nvPr>
        </p:nvSpPr>
        <p:spPr>
          <a:xfrm>
            <a:off x="172286" y="1544776"/>
            <a:ext cx="9659969" cy="4050954"/>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that supports conclusion</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4C9FEC4-FF56-4A97-8911-BF8C550FE09E}"/>
              </a:ext>
            </a:extLst>
          </p:cNvPr>
          <p:cNvSpPr>
            <a:spLocks noGrp="1"/>
          </p:cNvSpPr>
          <p:nvPr>
            <p:ph type="title" hasCustomPrompt="1"/>
          </p:nvPr>
        </p:nvSpPr>
        <p:spPr/>
        <p:txBody>
          <a:bodyPr/>
          <a:lstStyle>
            <a:lvl1pPr>
              <a:defRPr/>
            </a:lvl1pPr>
          </a:lstStyle>
          <a:p>
            <a:r>
              <a:rPr lang="en-US"/>
              <a:t>In summary, this sentence headline states the most important message of the presentation</a:t>
            </a:r>
          </a:p>
        </p:txBody>
      </p:sp>
      <p:sp>
        <p:nvSpPr>
          <p:cNvPr id="6" name="Picture Placeholder 5">
            <a:extLst>
              <a:ext uri="{FF2B5EF4-FFF2-40B4-BE49-F238E27FC236}">
                <a16:creationId xmlns:a16="http://schemas.microsoft.com/office/drawing/2014/main" id="{EE1808B4-E236-B44E-A642-0522A472A55C}"/>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1691534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2022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3105381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838A-E35E-B84D-C562-709DFE0C4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AB5454-32A0-11A8-779D-838EDE13B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01A20A-BE2F-D055-93EF-CD7811A574A7}"/>
              </a:ext>
            </a:extLst>
          </p:cNvPr>
          <p:cNvSpPr>
            <a:spLocks noGrp="1"/>
          </p:cNvSpPr>
          <p:nvPr>
            <p:ph type="dt" sz="half" idx="10"/>
          </p:nvPr>
        </p:nvSpPr>
        <p:spPr/>
        <p:txBody>
          <a:bodyPr/>
          <a:lstStyle/>
          <a:p>
            <a:fld id="{CA543F58-A8A6-44D7-9C73-20981C93210F}" type="datetimeFigureOut">
              <a:rPr lang="en-US" smtClean="0"/>
              <a:t>6/23/2025</a:t>
            </a:fld>
            <a:endParaRPr lang="en-US"/>
          </a:p>
        </p:txBody>
      </p:sp>
      <p:sp>
        <p:nvSpPr>
          <p:cNvPr id="5" name="Footer Placeholder 4">
            <a:extLst>
              <a:ext uri="{FF2B5EF4-FFF2-40B4-BE49-F238E27FC236}">
                <a16:creationId xmlns:a16="http://schemas.microsoft.com/office/drawing/2014/main" id="{7C6D8D23-175A-5F04-6841-00F4D8968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AC44E-E50F-556F-06E8-FB370E75B1C4}"/>
              </a:ext>
            </a:extLst>
          </p:cNvPr>
          <p:cNvSpPr>
            <a:spLocks noGrp="1"/>
          </p:cNvSpPr>
          <p:nvPr>
            <p:ph type="sldNum" sz="quarter" idx="12"/>
          </p:nvPr>
        </p:nvSpPr>
        <p:spPr/>
        <p:txBody>
          <a:bodyPr/>
          <a:lstStyle/>
          <a:p>
            <a:fld id="{6E4046F7-1662-4282-8F98-31AE911B26D0}" type="slidenum">
              <a:rPr lang="en-US" smtClean="0"/>
              <a:t>‹#›</a:t>
            </a:fld>
            <a:endParaRPr lang="en-US"/>
          </a:p>
        </p:txBody>
      </p:sp>
      <p:pic>
        <p:nvPicPr>
          <p:cNvPr id="7" name="Background" descr="bluemesh.jpg">
            <a:extLst>
              <a:ext uri="{FF2B5EF4-FFF2-40B4-BE49-F238E27FC236}">
                <a16:creationId xmlns:a16="http://schemas.microsoft.com/office/drawing/2014/main" id="{D3A78125-EAD7-5C75-61FC-9303F9895426}"/>
              </a:ext>
            </a:extLst>
          </p:cNvPr>
          <p:cNvPicPr>
            <a:picLocks noChangeAspect="1"/>
          </p:cNvPicPr>
          <p:nvPr userDrawn="1"/>
        </p:nvPicPr>
        <p:blipFill>
          <a:blip r:embed="rId2" cstate="print"/>
          <a:stretch>
            <a:fillRect/>
          </a:stretch>
        </p:blipFill>
        <p:spPr>
          <a:xfrm>
            <a:off x="-4067" y="1287"/>
            <a:ext cx="12209092" cy="6856713"/>
          </a:xfrm>
          <a:prstGeom prst="rect">
            <a:avLst/>
          </a:prstGeom>
        </p:spPr>
      </p:pic>
      <p:sp>
        <p:nvSpPr>
          <p:cNvPr id="8" name="Copyright">
            <a:extLst>
              <a:ext uri="{FF2B5EF4-FFF2-40B4-BE49-F238E27FC236}">
                <a16:creationId xmlns:a16="http://schemas.microsoft.com/office/drawing/2014/main" id="{55E8A90A-9014-E872-70AA-27E4DBFE0658}"/>
              </a:ext>
            </a:extLst>
          </p:cNvPr>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9" name="GrayLine">
            <a:extLst>
              <a:ext uri="{FF2B5EF4-FFF2-40B4-BE49-F238E27FC236}">
                <a16:creationId xmlns:a16="http://schemas.microsoft.com/office/drawing/2014/main" id="{418F6F2A-9927-27D6-E861-C671E4074CB7}"/>
              </a:ext>
            </a:extLst>
          </p:cNvPr>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0" name="Logo" descr="09_MW_logo_CMYK_REV.png">
            <a:extLst>
              <a:ext uri="{FF2B5EF4-FFF2-40B4-BE49-F238E27FC236}">
                <a16:creationId xmlns:a16="http://schemas.microsoft.com/office/drawing/2014/main" id="{92542CE9-2F44-43B8-03A2-72687C18CDE4}"/>
              </a:ext>
            </a:extLst>
          </p:cNvPr>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608082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CED5-2084-BAF6-BDB5-E77B83159F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3C3B42-7B12-3A85-33D5-797B8F99D4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0DDA2-939D-5623-8E64-C0300644B757}"/>
              </a:ext>
            </a:extLst>
          </p:cNvPr>
          <p:cNvSpPr>
            <a:spLocks noGrp="1"/>
          </p:cNvSpPr>
          <p:nvPr>
            <p:ph type="dt" sz="half" idx="10"/>
          </p:nvPr>
        </p:nvSpPr>
        <p:spPr/>
        <p:txBody>
          <a:bodyPr/>
          <a:lstStyle/>
          <a:p>
            <a:fld id="{CA543F58-A8A6-44D7-9C73-20981C93210F}" type="datetimeFigureOut">
              <a:rPr lang="en-US" smtClean="0"/>
              <a:t>6/23/2025</a:t>
            </a:fld>
            <a:endParaRPr lang="en-US"/>
          </a:p>
        </p:txBody>
      </p:sp>
      <p:sp>
        <p:nvSpPr>
          <p:cNvPr id="5" name="Footer Placeholder 4">
            <a:extLst>
              <a:ext uri="{FF2B5EF4-FFF2-40B4-BE49-F238E27FC236}">
                <a16:creationId xmlns:a16="http://schemas.microsoft.com/office/drawing/2014/main" id="{A3B45989-F702-78E8-3334-41360DB8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FBD7D-C38A-35C8-2E08-EF1A35378129}"/>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4107763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56827-CDD6-5320-179A-A385F083C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ADA4D5-2362-69A1-86FA-9F73838496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85386F-3964-051F-72A8-9E9FF3F63B2A}"/>
              </a:ext>
            </a:extLst>
          </p:cNvPr>
          <p:cNvSpPr>
            <a:spLocks noGrp="1"/>
          </p:cNvSpPr>
          <p:nvPr>
            <p:ph type="dt" sz="half" idx="10"/>
          </p:nvPr>
        </p:nvSpPr>
        <p:spPr/>
        <p:txBody>
          <a:bodyPr/>
          <a:lstStyle/>
          <a:p>
            <a:fld id="{CA543F58-A8A6-44D7-9C73-20981C93210F}" type="datetimeFigureOut">
              <a:rPr lang="en-US" smtClean="0"/>
              <a:t>6/23/2025</a:t>
            </a:fld>
            <a:endParaRPr lang="en-US"/>
          </a:p>
        </p:txBody>
      </p:sp>
      <p:sp>
        <p:nvSpPr>
          <p:cNvPr id="5" name="Footer Placeholder 4">
            <a:extLst>
              <a:ext uri="{FF2B5EF4-FFF2-40B4-BE49-F238E27FC236}">
                <a16:creationId xmlns:a16="http://schemas.microsoft.com/office/drawing/2014/main" id="{9E90C15D-0704-F42A-B8C7-1E0754E6F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4DE8D-37A3-00DE-9B0F-F9020C083CAA}"/>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2822260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8C1F-D380-0097-7518-2BB0BFF963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3C0974-6B73-85A1-A08C-765B745E68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FBD9B-16BA-7F02-354E-BE8CCB2BBA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FE4013-8741-B32D-1E7F-4BED52B0AF3E}"/>
              </a:ext>
            </a:extLst>
          </p:cNvPr>
          <p:cNvSpPr>
            <a:spLocks noGrp="1"/>
          </p:cNvSpPr>
          <p:nvPr>
            <p:ph type="dt" sz="half" idx="10"/>
          </p:nvPr>
        </p:nvSpPr>
        <p:spPr/>
        <p:txBody>
          <a:bodyPr/>
          <a:lstStyle/>
          <a:p>
            <a:fld id="{CA543F58-A8A6-44D7-9C73-20981C93210F}" type="datetimeFigureOut">
              <a:rPr lang="en-US" smtClean="0"/>
              <a:t>6/23/2025</a:t>
            </a:fld>
            <a:endParaRPr lang="en-US"/>
          </a:p>
        </p:txBody>
      </p:sp>
      <p:sp>
        <p:nvSpPr>
          <p:cNvPr id="6" name="Footer Placeholder 5">
            <a:extLst>
              <a:ext uri="{FF2B5EF4-FFF2-40B4-BE49-F238E27FC236}">
                <a16:creationId xmlns:a16="http://schemas.microsoft.com/office/drawing/2014/main" id="{F0EB70FF-093E-7B37-5D3E-48BFC25159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50CE5-8B7B-E758-BD3C-150E425C9967}"/>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43440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8102-4E7F-46F3-0C3F-4C8806412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6E6B4C-5EAE-622D-802C-74E748D803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BD502A-B8F8-1701-0BB0-7053F9956A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9F5440-C2D2-993C-FEB1-FAD9FE010D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DA7D73-C8A4-314D-C2DB-146251AF7F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E0F927-B6ED-8EA0-EA20-A546BAAB4127}"/>
              </a:ext>
            </a:extLst>
          </p:cNvPr>
          <p:cNvSpPr>
            <a:spLocks noGrp="1"/>
          </p:cNvSpPr>
          <p:nvPr>
            <p:ph type="dt" sz="half" idx="10"/>
          </p:nvPr>
        </p:nvSpPr>
        <p:spPr/>
        <p:txBody>
          <a:bodyPr/>
          <a:lstStyle/>
          <a:p>
            <a:fld id="{CA543F58-A8A6-44D7-9C73-20981C93210F}" type="datetimeFigureOut">
              <a:rPr lang="en-US" smtClean="0"/>
              <a:t>6/23/2025</a:t>
            </a:fld>
            <a:endParaRPr lang="en-US"/>
          </a:p>
        </p:txBody>
      </p:sp>
      <p:sp>
        <p:nvSpPr>
          <p:cNvPr id="8" name="Footer Placeholder 7">
            <a:extLst>
              <a:ext uri="{FF2B5EF4-FFF2-40B4-BE49-F238E27FC236}">
                <a16:creationId xmlns:a16="http://schemas.microsoft.com/office/drawing/2014/main" id="{0FACBB29-AE36-0C02-D55D-69DE4D1C59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E01034-F84F-7BA2-A273-6DE14253A078}"/>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821396849"/>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117E-78EC-C325-40CE-C49F263345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01364-F36B-BB04-326E-27C4C6039DEA}"/>
              </a:ext>
            </a:extLst>
          </p:cNvPr>
          <p:cNvSpPr>
            <a:spLocks noGrp="1"/>
          </p:cNvSpPr>
          <p:nvPr>
            <p:ph type="dt" sz="half" idx="10"/>
          </p:nvPr>
        </p:nvSpPr>
        <p:spPr/>
        <p:txBody>
          <a:bodyPr/>
          <a:lstStyle/>
          <a:p>
            <a:fld id="{CA543F58-A8A6-44D7-9C73-20981C93210F}" type="datetimeFigureOut">
              <a:rPr lang="en-US" smtClean="0"/>
              <a:t>6/23/2025</a:t>
            </a:fld>
            <a:endParaRPr lang="en-US"/>
          </a:p>
        </p:txBody>
      </p:sp>
      <p:sp>
        <p:nvSpPr>
          <p:cNvPr id="4" name="Footer Placeholder 3">
            <a:extLst>
              <a:ext uri="{FF2B5EF4-FFF2-40B4-BE49-F238E27FC236}">
                <a16:creationId xmlns:a16="http://schemas.microsoft.com/office/drawing/2014/main" id="{556D065F-5AD1-6DB8-396F-327C626801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03169F-9B79-90B2-7E5E-848B3590597E}"/>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22295892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CCBA98-4773-4E1E-7B54-8962977E904A}"/>
              </a:ext>
            </a:extLst>
          </p:cNvPr>
          <p:cNvSpPr>
            <a:spLocks noGrp="1"/>
          </p:cNvSpPr>
          <p:nvPr>
            <p:ph type="dt" sz="half" idx="10"/>
          </p:nvPr>
        </p:nvSpPr>
        <p:spPr/>
        <p:txBody>
          <a:bodyPr/>
          <a:lstStyle/>
          <a:p>
            <a:fld id="{CA543F58-A8A6-44D7-9C73-20981C93210F}" type="datetimeFigureOut">
              <a:rPr lang="en-US" smtClean="0"/>
              <a:t>6/23/2025</a:t>
            </a:fld>
            <a:endParaRPr lang="en-US"/>
          </a:p>
        </p:txBody>
      </p:sp>
      <p:sp>
        <p:nvSpPr>
          <p:cNvPr id="3" name="Footer Placeholder 2">
            <a:extLst>
              <a:ext uri="{FF2B5EF4-FFF2-40B4-BE49-F238E27FC236}">
                <a16:creationId xmlns:a16="http://schemas.microsoft.com/office/drawing/2014/main" id="{6878D1BD-A5D3-050A-6965-1B23770E7C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D34C29-8D5E-5EB8-9D01-0F5EFE535543}"/>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2358515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60BA-B8C5-A23F-C745-2B1348AD7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E4A9AE-195A-AD5D-16B6-D288ECA6F2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A79294-5FDC-62F5-809F-483C8B26A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74BFD-602F-866B-AFDE-DD88D4A2A720}"/>
              </a:ext>
            </a:extLst>
          </p:cNvPr>
          <p:cNvSpPr>
            <a:spLocks noGrp="1"/>
          </p:cNvSpPr>
          <p:nvPr>
            <p:ph type="dt" sz="half" idx="10"/>
          </p:nvPr>
        </p:nvSpPr>
        <p:spPr/>
        <p:txBody>
          <a:bodyPr/>
          <a:lstStyle/>
          <a:p>
            <a:fld id="{CA543F58-A8A6-44D7-9C73-20981C93210F}" type="datetimeFigureOut">
              <a:rPr lang="en-US" smtClean="0"/>
              <a:t>6/23/2025</a:t>
            </a:fld>
            <a:endParaRPr lang="en-US"/>
          </a:p>
        </p:txBody>
      </p:sp>
      <p:sp>
        <p:nvSpPr>
          <p:cNvPr id="6" name="Footer Placeholder 5">
            <a:extLst>
              <a:ext uri="{FF2B5EF4-FFF2-40B4-BE49-F238E27FC236}">
                <a16:creationId xmlns:a16="http://schemas.microsoft.com/office/drawing/2014/main" id="{05C9E74A-E2E3-1C05-43C0-F43F007719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2967D-3812-0D2E-27FA-FC20C22EE091}"/>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6380474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C904-3CDE-F1E7-6070-76969E130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6CAAAA-D5C4-5AF2-EBC5-7D44F409AD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9C196-C6C2-9493-6FF9-EA5475E9F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AC8A30-FB2A-5BFE-B4B6-451198DB0BC4}"/>
              </a:ext>
            </a:extLst>
          </p:cNvPr>
          <p:cNvSpPr>
            <a:spLocks noGrp="1"/>
          </p:cNvSpPr>
          <p:nvPr>
            <p:ph type="dt" sz="half" idx="10"/>
          </p:nvPr>
        </p:nvSpPr>
        <p:spPr/>
        <p:txBody>
          <a:bodyPr/>
          <a:lstStyle/>
          <a:p>
            <a:fld id="{CA543F58-A8A6-44D7-9C73-20981C93210F}" type="datetimeFigureOut">
              <a:rPr lang="en-US" smtClean="0"/>
              <a:t>6/23/2025</a:t>
            </a:fld>
            <a:endParaRPr lang="en-US"/>
          </a:p>
        </p:txBody>
      </p:sp>
      <p:sp>
        <p:nvSpPr>
          <p:cNvPr id="6" name="Footer Placeholder 5">
            <a:extLst>
              <a:ext uri="{FF2B5EF4-FFF2-40B4-BE49-F238E27FC236}">
                <a16:creationId xmlns:a16="http://schemas.microsoft.com/office/drawing/2014/main" id="{D19073F3-D2C7-28FC-BFD3-28EF751F7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AE6151-970B-FE6F-219D-1CC4B6E92152}"/>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390188214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737F-77FD-1188-3EF1-4EAC911F39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0BE2D9-6F7A-AA0B-4DF1-62B661BF1A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5E3E1-2F01-37F2-6BC0-47A702FDA458}"/>
              </a:ext>
            </a:extLst>
          </p:cNvPr>
          <p:cNvSpPr>
            <a:spLocks noGrp="1"/>
          </p:cNvSpPr>
          <p:nvPr>
            <p:ph type="dt" sz="half" idx="10"/>
          </p:nvPr>
        </p:nvSpPr>
        <p:spPr/>
        <p:txBody>
          <a:bodyPr/>
          <a:lstStyle/>
          <a:p>
            <a:fld id="{CA543F58-A8A6-44D7-9C73-20981C93210F}" type="datetimeFigureOut">
              <a:rPr lang="en-US" smtClean="0"/>
              <a:t>6/23/2025</a:t>
            </a:fld>
            <a:endParaRPr lang="en-US"/>
          </a:p>
        </p:txBody>
      </p:sp>
      <p:sp>
        <p:nvSpPr>
          <p:cNvPr id="5" name="Footer Placeholder 4">
            <a:extLst>
              <a:ext uri="{FF2B5EF4-FFF2-40B4-BE49-F238E27FC236}">
                <a16:creationId xmlns:a16="http://schemas.microsoft.com/office/drawing/2014/main" id="{A19C3ADA-6824-B549-6A36-95976AF9C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78C2F3-CB00-C33D-75A6-82D0255D4A90}"/>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114491400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CDBA24-2848-6204-067A-0969133B9B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C0D84D-B3EA-3772-3730-FA070A96F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D5DB4-2CF2-97DC-A3C0-B25DFBE6571C}"/>
              </a:ext>
            </a:extLst>
          </p:cNvPr>
          <p:cNvSpPr>
            <a:spLocks noGrp="1"/>
          </p:cNvSpPr>
          <p:nvPr>
            <p:ph type="dt" sz="half" idx="10"/>
          </p:nvPr>
        </p:nvSpPr>
        <p:spPr/>
        <p:txBody>
          <a:bodyPr/>
          <a:lstStyle/>
          <a:p>
            <a:fld id="{CA543F58-A8A6-44D7-9C73-20981C93210F}" type="datetimeFigureOut">
              <a:rPr lang="en-US" smtClean="0"/>
              <a:t>6/23/2025</a:t>
            </a:fld>
            <a:endParaRPr lang="en-US"/>
          </a:p>
        </p:txBody>
      </p:sp>
      <p:sp>
        <p:nvSpPr>
          <p:cNvPr id="5" name="Footer Placeholder 4">
            <a:extLst>
              <a:ext uri="{FF2B5EF4-FFF2-40B4-BE49-F238E27FC236}">
                <a16:creationId xmlns:a16="http://schemas.microsoft.com/office/drawing/2014/main" id="{8DBC3E4D-FE15-6E0B-A5EC-512C04F0C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EEB7C-1BA0-8956-CCDF-3272AA20E81F}"/>
              </a:ext>
            </a:extLst>
          </p:cNvPr>
          <p:cNvSpPr>
            <a:spLocks noGrp="1"/>
          </p:cNvSpPr>
          <p:nvPr>
            <p:ph type="sldNum" sz="quarter" idx="12"/>
          </p:nvPr>
        </p:nvSpPr>
        <p:spPr/>
        <p:txBody>
          <a:bodyPr/>
          <a:lstStyle/>
          <a:p>
            <a:fld id="{6E4046F7-1662-4282-8F98-31AE911B26D0}" type="slidenum">
              <a:rPr lang="en-US" smtClean="0"/>
              <a:t>‹#›</a:t>
            </a:fld>
            <a:endParaRPr lang="en-US"/>
          </a:p>
        </p:txBody>
      </p:sp>
    </p:spTree>
    <p:extLst>
      <p:ext uri="{BB962C8B-B14F-4D97-AF65-F5344CB8AC3E}">
        <p14:creationId xmlns:p14="http://schemas.microsoft.com/office/powerpoint/2010/main" val="1253799541"/>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2022 The MathWorks, Inc.</a:t>
            </a:r>
          </a:p>
        </p:txBody>
      </p:sp>
    </p:spTree>
    <p:extLst>
      <p:ext uri="{BB962C8B-B14F-4D97-AF65-F5344CB8AC3E}">
        <p14:creationId xmlns:p14="http://schemas.microsoft.com/office/powerpoint/2010/main" val="24652340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
        <p:nvSpPr>
          <p:cNvPr id="3" name="Content">
            <a:extLst>
              <a:ext uri="{FF2B5EF4-FFF2-40B4-BE49-F238E27FC236}">
                <a16:creationId xmlns:a16="http://schemas.microsoft.com/office/drawing/2014/main" id="{2F80A7A6-EEAE-F569-2B57-F5B3853D3B34}"/>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32365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235976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270384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3122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595234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908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29730008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1668213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45738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21003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
        <p:nvSpPr>
          <p:cNvPr id="3" name="Content">
            <a:extLst>
              <a:ext uri="{FF2B5EF4-FFF2-40B4-BE49-F238E27FC236}">
                <a16:creationId xmlns:a16="http://schemas.microsoft.com/office/drawing/2014/main" id="{2F80A7A6-EEAE-F569-2B57-F5B3853D3B34}"/>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680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2"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6" r:id="rId10"/>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72287" y="170964"/>
            <a:ext cx="965997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172286" y="1320558"/>
            <a:ext cx="9659971" cy="484632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custDataLst>
      <p:tags r:id="rId14"/>
    </p:custDataLst>
    <p:extLst>
      <p:ext uri="{BB962C8B-B14F-4D97-AF65-F5344CB8AC3E}">
        <p14:creationId xmlns:p14="http://schemas.microsoft.com/office/powerpoint/2010/main" val="388148910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80" r:id="rId12"/>
  </p:sldLayoutIdLst>
  <p:hf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2D0B2F-3800-758D-1F0C-898750C412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D0EECE-26BA-639D-6EAE-D910BD220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4ADB6-D623-E219-B0AF-395F716F8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543F58-A8A6-44D7-9C73-20981C93210F}" type="datetimeFigureOut">
              <a:rPr lang="en-US" smtClean="0"/>
              <a:t>6/23/2025</a:t>
            </a:fld>
            <a:endParaRPr lang="en-US"/>
          </a:p>
        </p:txBody>
      </p:sp>
      <p:sp>
        <p:nvSpPr>
          <p:cNvPr id="5" name="Footer Placeholder 4">
            <a:extLst>
              <a:ext uri="{FF2B5EF4-FFF2-40B4-BE49-F238E27FC236}">
                <a16:creationId xmlns:a16="http://schemas.microsoft.com/office/drawing/2014/main" id="{7D02DB20-CD3F-E0A3-ADE0-8BE3EB0B0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85A626-3436-014A-E66B-F7BA0EFC89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4046F7-1662-4282-8F98-31AE911B26D0}" type="slidenum">
              <a:rPr lang="en-US" smtClean="0"/>
              <a:t>‹#›</a:t>
            </a:fld>
            <a:endParaRPr lang="en-US"/>
          </a:p>
        </p:txBody>
      </p:sp>
    </p:spTree>
    <p:extLst>
      <p:ext uri="{BB962C8B-B14F-4D97-AF65-F5344CB8AC3E}">
        <p14:creationId xmlns:p14="http://schemas.microsoft.com/office/powerpoint/2010/main" val="159489233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7320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hyperlink" Target="https://www.mathworks.com/help/phased/ug/spherical-coordinates.html"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7FFD5409_5364E9DC.xml"/><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s://www.mathworks.com/help/phased/referencelist.html"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mathworks.com/help/phased/ug/antenna-array-analysis-with-custom-radiation-pattern.html" TargetMode="Externa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3.png"/><Relationship Id="rId7" Type="http://schemas.openxmlformats.org/officeDocument/2006/relationships/diagramQuickStyle" Target="../diagrams/quickStyle3.xml"/><Relationship Id="rId2" Type="http://schemas.openxmlformats.org/officeDocument/2006/relationships/image" Target="../media/image32.png"/><Relationship Id="rId1" Type="http://schemas.openxmlformats.org/officeDocument/2006/relationships/slideLayout" Target="../slideLayouts/slideLayout2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4.png"/><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hyperlink" Target="http://www.mathworks.com/help/phased/beamforming.html" TargetMode="External"/><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8" Type="http://schemas.openxmlformats.org/officeDocument/2006/relationships/hyperlink" Target="https://www.mathworks.com/help/phased/ref/phased.frostbeamformer-system-object.html" TargetMode="External"/><Relationship Id="rId3" Type="http://schemas.openxmlformats.org/officeDocument/2006/relationships/hyperlink" Target="https://www.mathworks.com/help/phased/ref/phased.phaseshiftbeamformer-system-object.html" TargetMode="External"/><Relationship Id="rId7" Type="http://schemas.openxmlformats.org/officeDocument/2006/relationships/hyperlink" Target="https://www.mathworks.com/help/phased/ref/phased.mvdrbeamformer-system-object.html" TargetMode="External"/><Relationship Id="rId12" Type="http://schemas.openxmlformats.org/officeDocument/2006/relationships/hyperlink" Target="http://www.mathworks.com/help/phased/ug/beamforming-concepts.html"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hyperlink" Target="https://www.mathworks.com/help/phased/ref/phased.lcmvbeamformer-system-object.html" TargetMode="External"/><Relationship Id="rId11" Type="http://schemas.openxmlformats.org/officeDocument/2006/relationships/hyperlink" Target="https://www.mathworks.com/help/phased/ref/phased.subbandmvdrbeamformer-system-object.html" TargetMode="External"/><Relationship Id="rId5" Type="http://schemas.openxmlformats.org/officeDocument/2006/relationships/hyperlink" Target="https://www.mathworks.com/help/phased/ref/phased.subbandphaseshiftbeamformer-system-object.html" TargetMode="External"/><Relationship Id="rId10" Type="http://schemas.openxmlformats.org/officeDocument/2006/relationships/hyperlink" Target="https://www.mathworks.com/help/phased/ref/phased.timedelaylcmvbeamformer-system-object.html" TargetMode="External"/><Relationship Id="rId4" Type="http://schemas.openxmlformats.org/officeDocument/2006/relationships/hyperlink" Target="https://www.mathworks.com/help/phased/ref/phased.timedelaybeamformer-system-object.html" TargetMode="External"/><Relationship Id="rId9" Type="http://schemas.openxmlformats.org/officeDocument/2006/relationships/hyperlink" Target="https://www.mathworks.com/help/phased/ref/phased.gscbeamformer-system-object.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hyperlink" Target="https://www.starlink.com/us/specifications?spec=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microsoft.com/office/2018/10/relationships/comments" Target="../comments/modernComment_7FFD5400_481754B.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mathworks.com/" TargetMode="Externa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https://www.mathworks.com/help/releases/R2024b/antenna/ref/siteviewer.html" TargetMode="External"/><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dsubacius/PhasedArraySystem_workshop/tree/Dev_branch" TargetMode="Externa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2.xml"/><Relationship Id="rId11" Type="http://schemas.openxmlformats.org/officeDocument/2006/relationships/image" Target="../media/image20.png"/><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ontent Placeholder 63">
            <a:extLst>
              <a:ext uri="{FF2B5EF4-FFF2-40B4-BE49-F238E27FC236}">
                <a16:creationId xmlns:a16="http://schemas.microsoft.com/office/drawing/2014/main" id="{56F79708-3A54-5B46-89C1-DA221468F30F}"/>
              </a:ext>
            </a:extLst>
          </p:cNvPr>
          <p:cNvSpPr>
            <a:spLocks noGrp="1"/>
          </p:cNvSpPr>
          <p:nvPr>
            <p:ph sz="quarter" idx="10"/>
          </p:nvPr>
        </p:nvSpPr>
        <p:spPr>
          <a:xfrm>
            <a:off x="1589648" y="3619701"/>
            <a:ext cx="7872121" cy="961258"/>
          </a:xfrm>
        </p:spPr>
        <p:txBody>
          <a:bodyPr/>
          <a:lstStyle/>
          <a:p>
            <a:r>
              <a:rPr lang="en-US"/>
              <a:t>Hands-on Workshop:</a:t>
            </a:r>
          </a:p>
          <a:p>
            <a:r>
              <a:rPr lang="en-US"/>
              <a:t>Phased Array Design and Simulation in MATLAB </a:t>
            </a:r>
          </a:p>
        </p:txBody>
      </p:sp>
      <p:pic>
        <p:nvPicPr>
          <p:cNvPr id="12" name="Picture Placeholder 11" descr="Background pattern&#10;&#10;Description automatically generated">
            <a:extLst>
              <a:ext uri="{FF2B5EF4-FFF2-40B4-BE49-F238E27FC236}">
                <a16:creationId xmlns:a16="http://schemas.microsoft.com/office/drawing/2014/main" id="{F176A3EB-5AE6-412D-A8EC-C601EDA668F3}"/>
              </a:ext>
            </a:extLst>
          </p:cNvPr>
          <p:cNvPicPr>
            <a:picLocks noGrp="1" noChangeAspect="1"/>
          </p:cNvPicPr>
          <p:nvPr>
            <p:ph type="pic" sz="quarter" idx="17"/>
          </p:nvPr>
        </p:nvPicPr>
        <p:blipFill>
          <a:blip r:embed="rId3"/>
          <a:srcRect l="6321" r="6321"/>
          <a:stretch>
            <a:fillRect/>
          </a:stretch>
        </p:blipFill>
        <p:spPr/>
      </p:pic>
      <p:sp>
        <p:nvSpPr>
          <p:cNvPr id="67" name="Text Placeholder 66">
            <a:extLst>
              <a:ext uri="{FF2B5EF4-FFF2-40B4-BE49-F238E27FC236}">
                <a16:creationId xmlns:a16="http://schemas.microsoft.com/office/drawing/2014/main" id="{DD548706-63D9-1B4F-947C-6344EFAC9B95}"/>
              </a:ext>
            </a:extLst>
          </p:cNvPr>
          <p:cNvSpPr>
            <a:spLocks noGrp="1"/>
          </p:cNvSpPr>
          <p:nvPr>
            <p:ph type="body" sz="quarter" idx="18"/>
          </p:nvPr>
        </p:nvSpPr>
        <p:spPr/>
        <p:txBody>
          <a:bodyPr/>
          <a:lstStyle/>
          <a:p>
            <a:r>
              <a:rPr lang="en-US"/>
              <a:t> </a:t>
            </a:r>
          </a:p>
        </p:txBody>
      </p:sp>
      <p:sp>
        <p:nvSpPr>
          <p:cNvPr id="4" name="Text Placeholder 3">
            <a:extLst>
              <a:ext uri="{FF2B5EF4-FFF2-40B4-BE49-F238E27FC236}">
                <a16:creationId xmlns:a16="http://schemas.microsoft.com/office/drawing/2014/main" id="{464090D1-ED3B-4143-C132-6EF0C44D7EE0}"/>
              </a:ext>
            </a:extLst>
          </p:cNvPr>
          <p:cNvSpPr>
            <a:spLocks noGrp="1"/>
          </p:cNvSpPr>
          <p:nvPr>
            <p:ph type="body" sz="quarter" idx="20"/>
          </p:nvPr>
        </p:nvSpPr>
        <p:spPr>
          <a:xfrm>
            <a:off x="1589649" y="4988133"/>
            <a:ext cx="3068770" cy="811763"/>
          </a:xfrm>
        </p:spPr>
        <p:txBody>
          <a:bodyPr>
            <a:noAutofit/>
          </a:bodyPr>
          <a:lstStyle/>
          <a:p>
            <a:r>
              <a:rPr lang="en-US"/>
              <a:t>Akash Gopisetty , Product Marketing</a:t>
            </a:r>
          </a:p>
          <a:p>
            <a:r>
              <a:rPr lang="en-US"/>
              <a:t>Darius Subacius , Application Engineer</a:t>
            </a:r>
          </a:p>
          <a:p>
            <a:r>
              <a:rPr lang="en-US"/>
              <a:t>MathWorks</a:t>
            </a:r>
          </a:p>
          <a:p>
            <a:endParaRPr lang="en-US"/>
          </a:p>
          <a:p>
            <a:r>
              <a:rPr lang="en-US" i="0"/>
              <a:t>June 11, 2025</a:t>
            </a:r>
          </a:p>
        </p:txBody>
      </p:sp>
      <p:sp>
        <p:nvSpPr>
          <p:cNvPr id="2" name="Rectangle 1">
            <a:extLst>
              <a:ext uri="{FF2B5EF4-FFF2-40B4-BE49-F238E27FC236}">
                <a16:creationId xmlns:a16="http://schemas.microsoft.com/office/drawing/2014/main" id="{C23674B0-1A97-850C-B411-3E0E966E867B}"/>
              </a:ext>
            </a:extLst>
          </p:cNvPr>
          <p:cNvSpPr/>
          <p:nvPr/>
        </p:nvSpPr>
        <p:spPr>
          <a:xfrm>
            <a:off x="1589649" y="6404919"/>
            <a:ext cx="1594339" cy="351692"/>
          </a:xfrm>
          <a:prstGeom prst="rect">
            <a:avLst/>
          </a:prstGeom>
          <a:solidFill>
            <a:srgbClr val="004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4143862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119671" y="3018024"/>
            <a:ext cx="57955" cy="821952"/>
            <a:chOff x="2160347" y="2674421"/>
            <a:chExt cx="47615" cy="571389"/>
          </a:xfrm>
        </p:grpSpPr>
        <p:sp>
          <p:nvSpPr>
            <p:cNvPr id="23" name="Rounded Rectangle 22"/>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p:cNvGrpSpPr/>
          <p:nvPr/>
        </p:nvGrpSpPr>
        <p:grpSpPr>
          <a:xfrm>
            <a:off x="4762241" y="1642296"/>
            <a:ext cx="89131" cy="830997"/>
            <a:chOff x="2874584" y="1722105"/>
            <a:chExt cx="47615" cy="761853"/>
          </a:xfrm>
        </p:grpSpPr>
        <p:sp>
          <p:nvSpPr>
            <p:cNvPr id="26" name="Rounded Rectangle 25"/>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p:cNvGrpSpPr/>
          <p:nvPr/>
        </p:nvGrpSpPr>
        <p:grpSpPr>
          <a:xfrm>
            <a:off x="1847323" y="4742419"/>
            <a:ext cx="61667" cy="716052"/>
            <a:chOff x="1446109" y="3579122"/>
            <a:chExt cx="47615" cy="571389"/>
          </a:xfrm>
        </p:grpSpPr>
        <p:sp>
          <p:nvSpPr>
            <p:cNvPr id="29" name="Rounded Rectangle 28"/>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DF4FF"/>
            </a:solidFill>
            <a:ln>
              <a:noFill/>
            </a:ln>
          </p:spPr>
          <p:txBody>
            <a:bodyPr rtlCol="0" anchor="ctr"/>
            <a:lstStyle/>
            <a:p>
              <a:pPr algn="ctr"/>
              <a:endParaRPr/>
            </a:p>
          </p:txBody>
        </p:sp>
        <p:sp>
          <p:nvSpPr>
            <p:cNvPr id="30" name="Rounded Rectangle 29"/>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4E88E7"/>
              </a:solidFill>
            </a:ln>
          </p:spPr>
          <p:txBody>
            <a:bodyPr rtlCol="0" anchor="ctr"/>
            <a:lstStyle/>
            <a:p>
              <a:pPr algn="ctr"/>
              <a:endParaRPr/>
            </a:p>
          </p:txBody>
        </p:sp>
      </p:grpSp>
      <p:grpSp>
        <p:nvGrpSpPr>
          <p:cNvPr id="34" name="Group 33"/>
          <p:cNvGrpSpPr/>
          <p:nvPr/>
        </p:nvGrpSpPr>
        <p:grpSpPr>
          <a:xfrm>
            <a:off x="6096000" y="542271"/>
            <a:ext cx="61667" cy="716052"/>
            <a:chOff x="3588821" y="960252"/>
            <a:chExt cx="47615" cy="571389"/>
          </a:xfrm>
        </p:grpSpPr>
        <p:sp>
          <p:nvSpPr>
            <p:cNvPr id="32" name="Rounded Rectangle 31"/>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rgbClr val="92BD39"/>
                </a:solidFill>
                <a:latin typeface="Roboto"/>
              </a:rPr>
              <a:t>Ex.</a:t>
            </a:r>
            <a:r>
              <a:rPr b="1">
                <a:solidFill>
                  <a:srgbClr val="92BD39"/>
                </a:solidFill>
                <a:latin typeface="Roboto"/>
              </a:rPr>
              <a:t>4</a:t>
            </a:r>
          </a:p>
        </p:txBody>
      </p:sp>
      <p:sp>
        <p:nvSpPr>
          <p:cNvPr id="44" name="TextBox 43"/>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rgbClr val="4E88E7"/>
                </a:solidFill>
                <a:latin typeface="Roboto"/>
              </a:rPr>
              <a:t>Ex. </a:t>
            </a:r>
            <a:r>
              <a:rPr b="1">
                <a:solidFill>
                  <a:srgbClr val="4E88E7"/>
                </a:solidFill>
                <a:latin typeface="Roboto"/>
              </a:rPr>
              <a:t>1</a:t>
            </a:r>
          </a:p>
        </p:txBody>
      </p:sp>
      <p:sp>
        <p:nvSpPr>
          <p:cNvPr id="46" name="TextBox 45"/>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rgbClr val="4E88E7"/>
                </a:solidFill>
                <a:latin typeface="Roboto"/>
              </a:rPr>
              <a:t>Create an array with custom antenna elements</a:t>
            </a:r>
            <a:endParaRPr b="1">
              <a:solidFill>
                <a:srgbClr val="4E88E7"/>
              </a:solidFill>
              <a:latin typeface="Roboto"/>
            </a:endParaRPr>
          </a:p>
        </p:txBody>
      </p:sp>
      <p:sp>
        <p:nvSpPr>
          <p:cNvPr id="47" name="TextBox 46"/>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rgbClr val="92BD39"/>
                </a:solidFill>
                <a:latin typeface="Roboto"/>
              </a:rPr>
              <a:t>Implement array in a scenario over terrain</a:t>
            </a:r>
            <a:endParaRPr b="1">
              <a:solidFill>
                <a:srgbClr val="92BD39"/>
              </a:solidFill>
              <a:latin typeface="Roboto"/>
            </a:endParaRPr>
          </a:p>
        </p:txBody>
      </p:sp>
      <p:sp>
        <p:nvSpPr>
          <p:cNvPr id="52" name="Title 1">
            <a:extLst>
              <a:ext uri="{FF2B5EF4-FFF2-40B4-BE49-F238E27FC236}">
                <a16:creationId xmlns:a16="http://schemas.microsoft.com/office/drawing/2014/main" id="{44B82CF4-D25D-ACDF-EAD2-BF0413D1D2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58516621-C173-49D6-0F59-A08CC2208AEA}"/>
              </a:ext>
            </a:extLst>
          </p:cNvPr>
          <p:cNvGrpSpPr/>
          <p:nvPr/>
        </p:nvGrpSpPr>
        <p:grpSpPr>
          <a:xfrm>
            <a:off x="3571726" y="748711"/>
            <a:ext cx="7988699" cy="5860443"/>
            <a:chOff x="4800600" y="1781257"/>
            <a:chExt cx="3571186" cy="3552211"/>
          </a:xfrm>
        </p:grpSpPr>
        <p:grpSp>
          <p:nvGrpSpPr>
            <p:cNvPr id="10" name="Group 9"/>
            <p:cNvGrpSpPr/>
            <p:nvPr/>
          </p:nvGrpSpPr>
          <p:grpSpPr>
            <a:xfrm>
              <a:off x="4800600" y="2209800"/>
              <a:ext cx="3571186" cy="3123668"/>
              <a:chOff x="3636437" y="1245947"/>
              <a:chExt cx="3571186" cy="3123668"/>
            </a:xfrm>
          </p:grpSpPr>
          <p:sp>
            <p:nvSpPr>
              <p:cNvPr id="2" name="Rounded Rectangle 1"/>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p:cNvGrpSpPr/>
            <p:nvPr/>
          </p:nvGrpSpPr>
          <p:grpSpPr>
            <a:xfrm>
              <a:off x="4800600" y="4352511"/>
              <a:ext cx="1428474" cy="857084"/>
              <a:chOff x="3636437" y="3388658"/>
              <a:chExt cx="1428474" cy="857084"/>
            </a:xfrm>
          </p:grpSpPr>
          <p:sp>
            <p:nvSpPr>
              <p:cNvPr id="11" name="Rounded Rectangle 10"/>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p:cNvGrpSpPr/>
            <p:nvPr/>
          </p:nvGrpSpPr>
          <p:grpSpPr>
            <a:xfrm>
              <a:off x="5514837" y="3495427"/>
              <a:ext cx="1428474" cy="857084"/>
              <a:chOff x="4350674" y="2531574"/>
              <a:chExt cx="1428474" cy="857084"/>
            </a:xfrm>
          </p:grpSpPr>
          <p:sp>
            <p:nvSpPr>
              <p:cNvPr id="14" name="Rounded Rectangle 13"/>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p:cNvGrpSpPr/>
            <p:nvPr/>
          </p:nvGrpSpPr>
          <p:grpSpPr>
            <a:xfrm>
              <a:off x="6229074" y="2638342"/>
              <a:ext cx="1428474" cy="857084"/>
              <a:chOff x="5064911" y="1674489"/>
              <a:chExt cx="1428474" cy="857084"/>
            </a:xfrm>
          </p:grpSpPr>
          <p:sp>
            <p:nvSpPr>
              <p:cNvPr id="17" name="Rounded Rectangle 16"/>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p:cNvGrpSpPr/>
            <p:nvPr/>
          </p:nvGrpSpPr>
          <p:grpSpPr>
            <a:xfrm>
              <a:off x="6943312" y="1781257"/>
              <a:ext cx="1428474" cy="857084"/>
              <a:chOff x="5779149" y="817404"/>
              <a:chExt cx="1428474" cy="857084"/>
            </a:xfrm>
          </p:grpSpPr>
          <p:sp>
            <p:nvSpPr>
              <p:cNvPr id="20" name="Rounded Rectangle 19"/>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AEE7327-AF3A-341E-7967-C800A66BCA2B}"/>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452712C3-3B57-ABC4-6EE2-618FE57C92E3}"/>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6CE2-C31B-BB54-5909-38DF90C8D4F7}"/>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1: </a:t>
            </a:r>
            <a:r>
              <a:rPr lang="en-US" sz="3100" b="1">
                <a:solidFill>
                  <a:srgbClr val="1EABDA"/>
                </a:solidFill>
                <a:latin typeface="Roboto"/>
                <a:cs typeface="Arial"/>
              </a:rPr>
              <a:t>Create an array with custom antenna elements</a:t>
            </a:r>
            <a:endParaRPr lang="en-US"/>
          </a:p>
        </p:txBody>
      </p:sp>
      <p:sp>
        <p:nvSpPr>
          <p:cNvPr id="3" name="Content Placeholder 2">
            <a:extLst>
              <a:ext uri="{FF2B5EF4-FFF2-40B4-BE49-F238E27FC236}">
                <a16:creationId xmlns:a16="http://schemas.microsoft.com/office/drawing/2014/main" id="{8D2AF7F4-C355-4DCA-D30E-6A931D09BA19}"/>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Import a custom antenna elements from HFSS</a:t>
            </a:r>
          </a:p>
          <a:p>
            <a:pPr lvl="1">
              <a:buClr>
                <a:schemeClr val="accent1"/>
              </a:buClr>
            </a:pPr>
            <a:r>
              <a:rPr lang="en-US">
                <a:latin typeface="Arial"/>
                <a:cs typeface="Arial"/>
              </a:rPr>
              <a:t>Create and fit them into a Uniform Rectangular Array (URA)</a:t>
            </a:r>
          </a:p>
          <a:p>
            <a:pPr lvl="1">
              <a:buClr>
                <a:schemeClr val="accent1"/>
              </a:buClr>
            </a:pPr>
            <a:r>
              <a:rPr lang="en-US">
                <a:latin typeface="Arial"/>
                <a:cs typeface="Arial"/>
              </a:rPr>
              <a:t>Learn to analyze and view beam pattern</a:t>
            </a:r>
          </a:p>
          <a:p>
            <a:pPr lvl="1">
              <a:buClr>
                <a:schemeClr val="accent1"/>
              </a:buClr>
            </a:pPr>
            <a:r>
              <a:rPr lang="en-US">
                <a:latin typeface="Arial"/>
                <a:cs typeface="Arial"/>
              </a:rPr>
              <a:t>Get familiar with MATLAB Online</a:t>
            </a:r>
          </a:p>
          <a:p>
            <a:pPr marL="800735" lvl="1" indent="-343535"/>
            <a:endParaRPr lang="en-US"/>
          </a:p>
          <a:p>
            <a:pPr marL="744220" lvl="1" indent="-286385">
              <a:buFont typeface="Courier New" pitchFamily="2" charset="2"/>
              <a:buChar char="o"/>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794183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08BFE-6575-F457-A030-8E2BD0AE7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91DDA6-16C6-825B-E0A1-F3ABA4E0E0BC}"/>
              </a:ext>
            </a:extLst>
          </p:cNvPr>
          <p:cNvSpPr>
            <a:spLocks noGrp="1"/>
          </p:cNvSpPr>
          <p:nvPr>
            <p:ph type="title"/>
          </p:nvPr>
        </p:nvSpPr>
        <p:spPr>
          <a:xfrm>
            <a:off x="245541" y="139031"/>
            <a:ext cx="11295347" cy="903625"/>
          </a:xfrm>
        </p:spPr>
        <p:txBody>
          <a:bodyPr>
            <a:normAutofit fontScale="90000"/>
          </a:bodyPr>
          <a:lstStyle/>
          <a:p>
            <a:r>
              <a:rPr lang="en-US" sz="3600" b="1">
                <a:solidFill>
                  <a:srgbClr val="1EABDA"/>
                </a:solidFill>
                <a:latin typeface="Roboto"/>
              </a:rPr>
              <a:t>Spherical Coordinate System in the Phased Array Toolbox</a:t>
            </a:r>
          </a:p>
        </p:txBody>
      </p:sp>
      <p:sp>
        <p:nvSpPr>
          <p:cNvPr id="6" name="Content Placeholder 2">
            <a:extLst>
              <a:ext uri="{FF2B5EF4-FFF2-40B4-BE49-F238E27FC236}">
                <a16:creationId xmlns:a16="http://schemas.microsoft.com/office/drawing/2014/main" id="{6363ABCD-57CA-FBFC-D445-C5AB5C6FB343}"/>
              </a:ext>
            </a:extLst>
          </p:cNvPr>
          <p:cNvSpPr txBox="1">
            <a:spLocks/>
          </p:cNvSpPr>
          <p:nvPr/>
        </p:nvSpPr>
        <p:spPr>
          <a:xfrm>
            <a:off x="390289" y="1153923"/>
            <a:ext cx="10769600" cy="1025285"/>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228600" indent="-228600" defTabSz="914400">
              <a:lnSpc>
                <a:spcPct val="80000"/>
              </a:lnSpc>
              <a:spcBef>
                <a:spcPts val="1000"/>
              </a:spcBef>
              <a:buClr>
                <a:srgbClr val="0076A8"/>
              </a:buClr>
              <a:buFont typeface="Arial" panose="020B0604020202020204" pitchFamily="34" charset="0"/>
              <a:buChar char="•"/>
              <a:defRPr/>
            </a:pPr>
            <a:r>
              <a:rPr lang="en-US" sz="2200"/>
              <a:t>Define a point in space with distance and two angles</a:t>
            </a:r>
          </a:p>
          <a:p>
            <a:pPr marL="228600" indent="-228600" defTabSz="914400">
              <a:lnSpc>
                <a:spcPct val="80000"/>
              </a:lnSpc>
              <a:spcBef>
                <a:spcPts val="1000"/>
              </a:spcBef>
              <a:buClr>
                <a:srgbClr val="0076A8"/>
              </a:buClr>
              <a:buFont typeface="Arial" panose="020B0604020202020204" pitchFamily="34" charset="0"/>
              <a:buChar char="•"/>
              <a:defRPr/>
            </a:pPr>
            <a:r>
              <a:rPr lang="en-US" sz="2200"/>
              <a:t>Phased Array Toolbox natively uses azimuth / elevation</a:t>
            </a:r>
          </a:p>
          <a:p>
            <a:pPr marL="228600" indent="-228600" defTabSz="914400">
              <a:lnSpc>
                <a:spcPct val="80000"/>
              </a:lnSpc>
              <a:spcBef>
                <a:spcPts val="1000"/>
              </a:spcBef>
              <a:buClr>
                <a:srgbClr val="0076A8"/>
              </a:buClr>
              <a:buFont typeface="Arial" panose="020B0604020202020204" pitchFamily="34" charset="0"/>
              <a:buChar char="•"/>
              <a:defRPr/>
            </a:pPr>
            <a:r>
              <a:rPr lang="en-US" sz="2200"/>
              <a:t>Functions to convert between coordinate systems</a:t>
            </a:r>
          </a:p>
        </p:txBody>
      </p:sp>
      <p:pic>
        <p:nvPicPr>
          <p:cNvPr id="4" name="Picture 3" descr="A diagram of a point&#10;&#10;AI-generated content may be incorrect.">
            <a:extLst>
              <a:ext uri="{FF2B5EF4-FFF2-40B4-BE49-F238E27FC236}">
                <a16:creationId xmlns:a16="http://schemas.microsoft.com/office/drawing/2014/main" id="{E932F1BC-73CD-A02B-AD77-68C5F13172B0}"/>
              </a:ext>
            </a:extLst>
          </p:cNvPr>
          <p:cNvPicPr>
            <a:picLocks noChangeAspect="1"/>
          </p:cNvPicPr>
          <p:nvPr/>
        </p:nvPicPr>
        <p:blipFill>
          <a:blip r:embed="rId3"/>
          <a:stretch>
            <a:fillRect/>
          </a:stretch>
        </p:blipFill>
        <p:spPr>
          <a:xfrm>
            <a:off x="117703" y="2277804"/>
            <a:ext cx="5044422" cy="3947241"/>
          </a:xfrm>
          <a:prstGeom prst="rect">
            <a:avLst/>
          </a:prstGeom>
        </p:spPr>
      </p:pic>
      <p:pic>
        <p:nvPicPr>
          <p:cNvPr id="5" name="Picture 4" descr="A graph of a point with a point and a line&#10;&#10;AI-generated content may be incorrect.">
            <a:extLst>
              <a:ext uri="{FF2B5EF4-FFF2-40B4-BE49-F238E27FC236}">
                <a16:creationId xmlns:a16="http://schemas.microsoft.com/office/drawing/2014/main" id="{AFFC6E41-9CBD-376F-745C-AE4A2D0E6957}"/>
              </a:ext>
            </a:extLst>
          </p:cNvPr>
          <p:cNvPicPr>
            <a:picLocks noChangeAspect="1"/>
          </p:cNvPicPr>
          <p:nvPr/>
        </p:nvPicPr>
        <p:blipFill>
          <a:blip r:embed="rId4"/>
          <a:stretch>
            <a:fillRect/>
          </a:stretch>
        </p:blipFill>
        <p:spPr>
          <a:xfrm>
            <a:off x="5267122" y="2231405"/>
            <a:ext cx="4383546" cy="4157104"/>
          </a:xfrm>
          <a:prstGeom prst="rect">
            <a:avLst/>
          </a:prstGeom>
        </p:spPr>
      </p:pic>
      <p:sp>
        <p:nvSpPr>
          <p:cNvPr id="8" name="TextBox 7">
            <a:extLst>
              <a:ext uri="{FF2B5EF4-FFF2-40B4-BE49-F238E27FC236}">
                <a16:creationId xmlns:a16="http://schemas.microsoft.com/office/drawing/2014/main" id="{F59E6ABB-A6EC-8AB5-5325-0BBFDB243EFC}"/>
              </a:ext>
            </a:extLst>
          </p:cNvPr>
          <p:cNvSpPr txBox="1"/>
          <p:nvPr/>
        </p:nvSpPr>
        <p:spPr>
          <a:xfrm>
            <a:off x="1789319" y="5680623"/>
            <a:ext cx="170119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Az [-180:180]</a:t>
            </a:r>
          </a:p>
          <a:p>
            <a:r>
              <a:rPr lang="en-US" sz="2000">
                <a:latin typeface="Arial"/>
                <a:cs typeface="Arial"/>
              </a:rPr>
              <a:t>El  [-90:90] </a:t>
            </a:r>
            <a:endParaRPr lang="en-US" sz="2000">
              <a:latin typeface="Arial" pitchFamily="34" charset="0"/>
              <a:cs typeface="Arial" pitchFamily="34" charset="0"/>
            </a:endParaRPr>
          </a:p>
        </p:txBody>
      </p:sp>
      <p:sp>
        <p:nvSpPr>
          <p:cNvPr id="9" name="TextBox 8">
            <a:extLst>
              <a:ext uri="{FF2B5EF4-FFF2-40B4-BE49-F238E27FC236}">
                <a16:creationId xmlns:a16="http://schemas.microsoft.com/office/drawing/2014/main" id="{2A42BC0D-E938-40BB-8B74-2CA4D5319AE1}"/>
              </a:ext>
            </a:extLst>
          </p:cNvPr>
          <p:cNvSpPr txBox="1"/>
          <p:nvPr/>
        </p:nvSpPr>
        <p:spPr>
          <a:xfrm>
            <a:off x="6610812" y="5680623"/>
            <a:ext cx="17711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Phi     [0:360]</a:t>
            </a:r>
          </a:p>
          <a:p>
            <a:r>
              <a:rPr lang="en-US" sz="2000">
                <a:latin typeface="Arial"/>
                <a:cs typeface="Arial"/>
              </a:rPr>
              <a:t>Theta [0:180] </a:t>
            </a:r>
            <a:endParaRPr lang="en-US" sz="2000">
              <a:latin typeface="Arial" pitchFamily="34" charset="0"/>
              <a:cs typeface="Arial" pitchFamily="34" charset="0"/>
            </a:endParaRPr>
          </a:p>
        </p:txBody>
      </p:sp>
      <p:sp>
        <p:nvSpPr>
          <p:cNvPr id="7" name="TextBox 6">
            <a:extLst>
              <a:ext uri="{FF2B5EF4-FFF2-40B4-BE49-F238E27FC236}">
                <a16:creationId xmlns:a16="http://schemas.microsoft.com/office/drawing/2014/main" id="{DEEC85D4-00BB-FF95-4730-3913D145E65D}"/>
              </a:ext>
            </a:extLst>
          </p:cNvPr>
          <p:cNvSpPr txBox="1"/>
          <p:nvPr/>
        </p:nvSpPr>
        <p:spPr>
          <a:xfrm>
            <a:off x="10230312" y="5680623"/>
            <a:ext cx="6510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u/v</a:t>
            </a:r>
            <a:endParaRPr lang="en-US" sz="2000">
              <a:latin typeface="Arial" pitchFamily="34" charset="0"/>
              <a:cs typeface="Arial" pitchFamily="34" charset="0"/>
            </a:endParaRPr>
          </a:p>
        </p:txBody>
      </p:sp>
      <p:sp>
        <p:nvSpPr>
          <p:cNvPr id="11" name="TextBox 10">
            <a:extLst>
              <a:ext uri="{FF2B5EF4-FFF2-40B4-BE49-F238E27FC236}">
                <a16:creationId xmlns:a16="http://schemas.microsoft.com/office/drawing/2014/main" id="{6FF73404-DB67-CBFF-DB6D-1A6E303A807A}"/>
              </a:ext>
            </a:extLst>
          </p:cNvPr>
          <p:cNvSpPr txBox="1"/>
          <p:nvPr/>
        </p:nvSpPr>
        <p:spPr>
          <a:xfrm>
            <a:off x="6732270" y="6551973"/>
            <a:ext cx="6221730" cy="338554"/>
          </a:xfrm>
          <a:prstGeom prst="rect">
            <a:avLst/>
          </a:prstGeom>
          <a:noFill/>
        </p:spPr>
        <p:txBody>
          <a:bodyPr wrap="square">
            <a:spAutoFit/>
          </a:bodyPr>
          <a:lstStyle/>
          <a:p>
            <a:r>
              <a:rPr lang="en-US" sz="1600">
                <a:hlinkClick r:id="rId5"/>
              </a:rPr>
              <a:t>mathworks.com/help/phased/ug/spherical-coordinates.html</a:t>
            </a:r>
            <a:r>
              <a:rPr lang="en-US" sz="1600"/>
              <a:t> </a:t>
            </a:r>
          </a:p>
        </p:txBody>
      </p:sp>
    </p:spTree>
    <p:extLst>
      <p:ext uri="{BB962C8B-B14F-4D97-AF65-F5344CB8AC3E}">
        <p14:creationId xmlns:p14="http://schemas.microsoft.com/office/powerpoint/2010/main" val="70571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753AB-7BBF-8731-93C3-CF890D4E9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16998F-6EC0-7E3C-7272-70250FEC3AB5}"/>
              </a:ext>
            </a:extLst>
          </p:cNvPr>
          <p:cNvSpPr>
            <a:spLocks noGrp="1"/>
          </p:cNvSpPr>
          <p:nvPr>
            <p:ph type="title"/>
          </p:nvPr>
        </p:nvSpPr>
        <p:spPr>
          <a:xfrm>
            <a:off x="187638" y="243975"/>
            <a:ext cx="11516682" cy="631209"/>
          </a:xfrm>
        </p:spPr>
        <p:txBody>
          <a:bodyPr>
            <a:normAutofit fontScale="90000"/>
          </a:bodyPr>
          <a:lstStyle/>
          <a:p>
            <a:r>
              <a:rPr lang="en-US" sz="3600" b="1">
                <a:solidFill>
                  <a:srgbClr val="1EABDA"/>
                </a:solidFill>
                <a:latin typeface="Roboto"/>
              </a:rPr>
              <a:t>Phased Array System Toolbox uses functions and objects:</a:t>
            </a:r>
          </a:p>
        </p:txBody>
      </p:sp>
      <p:sp>
        <p:nvSpPr>
          <p:cNvPr id="6" name="Content Placeholder 2">
            <a:extLst>
              <a:ext uri="{FF2B5EF4-FFF2-40B4-BE49-F238E27FC236}">
                <a16:creationId xmlns:a16="http://schemas.microsoft.com/office/drawing/2014/main" id="{58421387-2ABF-7B30-10F1-3B8C527246A2}"/>
              </a:ext>
            </a:extLst>
          </p:cNvPr>
          <p:cNvSpPr txBox="1">
            <a:spLocks/>
          </p:cNvSpPr>
          <p:nvPr/>
        </p:nvSpPr>
        <p:spPr>
          <a:xfrm>
            <a:off x="323296" y="1232537"/>
            <a:ext cx="10752083" cy="1110586"/>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buClr>
                <a:srgbClr val="0076A8"/>
              </a:buClr>
              <a:defRPr/>
            </a:pPr>
            <a:r>
              <a:rPr lang="en-US" sz="2000">
                <a:ea typeface="Roboto"/>
              </a:rPr>
              <a:t>Open the link below and view list </a:t>
            </a:r>
          </a:p>
          <a:p>
            <a:pPr marL="343535" indent="-343535">
              <a:buClr>
                <a:srgbClr val="0076A8"/>
              </a:buClr>
              <a:defRPr/>
            </a:pPr>
            <a:r>
              <a:rPr lang="en-US" sz="2000">
                <a:ea typeface="Roboto"/>
              </a:rPr>
              <a:t>Once</a:t>
            </a:r>
            <a:r>
              <a:rPr lang="en-US" sz="2000" b="1">
                <a:ea typeface="Roboto"/>
              </a:rPr>
              <a:t> defined, </a:t>
            </a:r>
            <a:r>
              <a:rPr lang="en-US" sz="2000">
                <a:ea typeface="Roboto"/>
              </a:rPr>
              <a:t>system objects can be </a:t>
            </a:r>
            <a:r>
              <a:rPr lang="en-US" sz="2000" b="1">
                <a:ea typeface="Roboto"/>
              </a:rPr>
              <a:t>used</a:t>
            </a:r>
            <a:r>
              <a:rPr lang="en-US" sz="2000">
                <a:ea typeface="Roboto"/>
              </a:rPr>
              <a:t> as functions</a:t>
            </a:r>
            <a:endParaRPr lang="en-US" sz="1600">
              <a:ea typeface="Roboto"/>
            </a:endParaRPr>
          </a:p>
          <a:p>
            <a:pPr marL="343535" indent="-343535">
              <a:buClr>
                <a:srgbClr val="0076A8"/>
              </a:buClr>
              <a:defRPr/>
            </a:pPr>
            <a:endParaRPr lang="en-US" sz="1800">
              <a:latin typeface="Arial"/>
              <a:cs typeface="Arial"/>
            </a:endParaRPr>
          </a:p>
        </p:txBody>
      </p:sp>
      <p:pic>
        <p:nvPicPr>
          <p:cNvPr id="3" name="Picture 2" descr="A diagram of a structure with blue dots and arrows&#10;&#10;AI-generated content may be incorrect.">
            <a:extLst>
              <a:ext uri="{FF2B5EF4-FFF2-40B4-BE49-F238E27FC236}">
                <a16:creationId xmlns:a16="http://schemas.microsoft.com/office/drawing/2014/main" id="{1DF771F6-CB60-1F8F-FB07-D7D11314B96B}"/>
              </a:ext>
            </a:extLst>
          </p:cNvPr>
          <p:cNvPicPr>
            <a:picLocks noChangeAspect="1"/>
          </p:cNvPicPr>
          <p:nvPr/>
        </p:nvPicPr>
        <p:blipFill>
          <a:blip r:embed="rId4"/>
          <a:stretch>
            <a:fillRect/>
          </a:stretch>
        </p:blipFill>
        <p:spPr>
          <a:xfrm>
            <a:off x="8194978" y="1033728"/>
            <a:ext cx="2880401" cy="278628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CA14A41-552D-A3A7-D78D-C081FD72F939}"/>
              </a:ext>
            </a:extLst>
          </p:cNvPr>
          <p:cNvPicPr>
            <a:picLocks noChangeAspect="1"/>
          </p:cNvPicPr>
          <p:nvPr/>
        </p:nvPicPr>
        <p:blipFill>
          <a:blip r:embed="rId5"/>
          <a:stretch>
            <a:fillRect/>
          </a:stretch>
        </p:blipFill>
        <p:spPr>
          <a:xfrm>
            <a:off x="429976" y="2632050"/>
            <a:ext cx="5163498" cy="1941651"/>
          </a:xfrm>
          <a:prstGeom prst="rect">
            <a:avLst/>
          </a:prstGeom>
        </p:spPr>
      </p:pic>
      <p:sp>
        <p:nvSpPr>
          <p:cNvPr id="4" name="TextBox 3">
            <a:extLst>
              <a:ext uri="{FF2B5EF4-FFF2-40B4-BE49-F238E27FC236}">
                <a16:creationId xmlns:a16="http://schemas.microsoft.com/office/drawing/2014/main" id="{464D38DC-751F-F375-2486-A35609B85275}"/>
              </a:ext>
            </a:extLst>
          </p:cNvPr>
          <p:cNvSpPr txBox="1"/>
          <p:nvPr/>
        </p:nvSpPr>
        <p:spPr>
          <a:xfrm>
            <a:off x="8826616" y="6581001"/>
            <a:ext cx="34941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6"/>
              </a:rPr>
              <a:t>mathworks.com/help/phased/referencelist.html</a:t>
            </a:r>
            <a:r>
              <a:rPr lang="en-US" sz="1200"/>
              <a:t>  </a:t>
            </a:r>
          </a:p>
        </p:txBody>
      </p:sp>
      <p:pic>
        <p:nvPicPr>
          <p:cNvPr id="5" name="Picture 4" descr="A screenshot of a computer&#10;&#10;AI-generated content may be incorrect.">
            <a:extLst>
              <a:ext uri="{FF2B5EF4-FFF2-40B4-BE49-F238E27FC236}">
                <a16:creationId xmlns:a16="http://schemas.microsoft.com/office/drawing/2014/main" id="{D263BD9C-A76C-59BF-8F08-24366F978BFC}"/>
              </a:ext>
            </a:extLst>
          </p:cNvPr>
          <p:cNvPicPr>
            <a:picLocks noChangeAspect="1"/>
          </p:cNvPicPr>
          <p:nvPr/>
        </p:nvPicPr>
        <p:blipFill>
          <a:blip r:embed="rId7"/>
          <a:stretch>
            <a:fillRect/>
          </a:stretch>
        </p:blipFill>
        <p:spPr>
          <a:xfrm>
            <a:off x="6024443" y="4060901"/>
            <a:ext cx="5162988" cy="2203013"/>
          </a:xfrm>
          <a:prstGeom prst="rect">
            <a:avLst/>
          </a:prstGeom>
        </p:spPr>
      </p:pic>
    </p:spTree>
    <p:extLst>
      <p:ext uri="{BB962C8B-B14F-4D97-AF65-F5344CB8AC3E}">
        <p14:creationId xmlns:p14="http://schemas.microsoft.com/office/powerpoint/2010/main" val="1399122396"/>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81E4-3D3D-AC10-51F5-912907509D71}"/>
              </a:ext>
            </a:extLst>
          </p:cNvPr>
          <p:cNvSpPr>
            <a:spLocks noGrp="1"/>
          </p:cNvSpPr>
          <p:nvPr>
            <p:ph type="title"/>
          </p:nvPr>
        </p:nvSpPr>
        <p:spPr>
          <a:xfrm>
            <a:off x="320040" y="201884"/>
            <a:ext cx="10515600" cy="882968"/>
          </a:xfrm>
        </p:spPr>
        <p:txBody>
          <a:bodyPr>
            <a:normAutofit/>
          </a:bodyPr>
          <a:lstStyle/>
          <a:p>
            <a:r>
              <a:rPr lang="en-US" sz="3200" b="1">
                <a:solidFill>
                  <a:srgbClr val="1EABDA"/>
                </a:solidFill>
                <a:latin typeface="Roboto"/>
              </a:rPr>
              <a:t>MATLAB Live Scripts and Coding Practices</a:t>
            </a:r>
          </a:p>
        </p:txBody>
      </p:sp>
      <p:sp>
        <p:nvSpPr>
          <p:cNvPr id="6" name="Content Placeholder 2">
            <a:extLst>
              <a:ext uri="{FF2B5EF4-FFF2-40B4-BE49-F238E27FC236}">
                <a16:creationId xmlns:a16="http://schemas.microsoft.com/office/drawing/2014/main" id="{1628CB85-9EFD-05C9-ECB0-2705F4D9524B}"/>
              </a:ext>
            </a:extLst>
          </p:cNvPr>
          <p:cNvSpPr txBox="1">
            <a:spLocks/>
          </p:cNvSpPr>
          <p:nvPr/>
        </p:nvSpPr>
        <p:spPr>
          <a:xfrm>
            <a:off x="570192" y="2583829"/>
            <a:ext cx="10769600" cy="3893171"/>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R="0" lvl="0" algn="l" defTabSz="916680" rtl="0" eaLnBrk="1" fontAlgn="auto" latinLnBrk="0" hangingPunct="1">
              <a:lnSpc>
                <a:spcPct val="100000"/>
              </a:lnSpc>
              <a:spcBef>
                <a:spcPct val="20000"/>
              </a:spcBef>
              <a:spcAft>
                <a:spcPts val="0"/>
              </a:spcAft>
              <a:buClr>
                <a:srgbClr val="0076A8"/>
              </a:buClr>
              <a:buSzPct val="75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t>Value-only arguments don’t need any modifiers</a:t>
            </a:r>
          </a:p>
          <a:p>
            <a:pPr marR="0" lvl="0" algn="l" defTabSz="916680" rtl="0" eaLnBrk="1" fontAlgn="auto" latinLnBrk="0" hangingPunct="1">
              <a:lnSpc>
                <a:spcPct val="100000"/>
              </a:lnSpc>
              <a:spcBef>
                <a:spcPct val="20000"/>
              </a:spcBef>
              <a:spcAft>
                <a:spcPts val="0"/>
              </a:spcAft>
              <a:buClr>
                <a:srgbClr val="0076A8"/>
              </a:buClr>
              <a:buSzPct val="75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rial" pitchFamily="34" charset="0"/>
                <a:ea typeface="+mn-ea"/>
                <a:cs typeface="Arial" pitchFamily="34" charset="0"/>
              </a:rPr>
              <a:t>Name-value pairs use property names</a:t>
            </a:r>
          </a:p>
          <a:p>
            <a:pPr marL="0" indent="0">
              <a:buClr>
                <a:srgbClr val="0076A8"/>
              </a:buClr>
              <a:buNone/>
              <a:defRPr/>
            </a:pPr>
            <a:r>
              <a:rPr kumimoji="0" 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y = foo(arg1, ...  	 	</a:t>
            </a:r>
            <a:r>
              <a:rPr kumimoji="0" lang="en-US" sz="1800" b="0" i="0" u="none" strike="noStrike" kern="1200" cap="none" spc="0" normalizeH="0" noProof="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 </a:t>
            </a:r>
            <a:r>
              <a:rPr lang="en-US" sz="1800">
                <a:solidFill>
                  <a:srgbClr val="FF0000"/>
                </a:solidFill>
                <a:latin typeface="Courier New" panose="02070309020205020404" pitchFamily="49" charset="0"/>
                <a:cs typeface="Courier New" panose="02070309020205020404" pitchFamily="49" charset="0"/>
              </a:rPr>
              <a:t>V</a:t>
            </a:r>
            <a:r>
              <a:rPr kumimoji="0" lang="en-US" sz="1800" b="0" i="0" u="none" strike="noStrike" kern="1200" cap="none" spc="0" normalizeH="0" baseline="0" noProof="0" err="1">
                <a:ln>
                  <a:noFill/>
                </a:ln>
                <a:solidFill>
                  <a:srgbClr val="FF0000"/>
                </a:solidFill>
                <a:effectLst/>
                <a:uLnTx/>
                <a:uFillTx/>
                <a:latin typeface="Courier New" panose="02070309020205020404" pitchFamily="49" charset="0"/>
                <a:ea typeface="+mn-ea"/>
                <a:cs typeface="Courier New" panose="02070309020205020404" pitchFamily="49" charset="0"/>
              </a:rPr>
              <a:t>alue</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-only argument</a:t>
            </a:r>
          </a:p>
          <a:p>
            <a:pPr marL="0" marR="0" lvl="0" indent="0" algn="l" defTabSz="916680" rtl="0" eaLnBrk="1" fontAlgn="auto" latinLnBrk="0" hangingPunct="1">
              <a:lnSpc>
                <a:spcPct val="100000"/>
              </a:lnSpc>
              <a:spcBef>
                <a:spcPct val="20000"/>
              </a:spcBef>
              <a:spcAft>
                <a:spcPts val="0"/>
              </a:spcAft>
              <a:buClr>
                <a:srgbClr val="0076A8"/>
              </a:buClr>
              <a:buSzPct val="75000"/>
              <a:buFont typeface="Wingdings" pitchFamily="2" charset="2"/>
              <a:buNone/>
              <a:tabLst/>
              <a:defRPr/>
            </a:pPr>
            <a:r>
              <a:rPr kumimoji="0" 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Name1=value1);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sz="1800" b="0" i="0" u="none" strike="noStrike" kern="1200" cap="none" spc="0" normalizeH="0" noProof="0">
                <a:ln>
                  <a:noFill/>
                </a:ln>
                <a:solidFill>
                  <a:srgbClr val="FF0000"/>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Name-value pair</a:t>
            </a:r>
          </a:p>
          <a:p>
            <a:pPr marL="0" marR="0" lvl="0" indent="0" algn="l" defTabSz="916680" rtl="0" eaLnBrk="1" fontAlgn="auto" latinLnBrk="0" hangingPunct="1">
              <a:lnSpc>
                <a:spcPct val="100000"/>
              </a:lnSpc>
              <a:spcBef>
                <a:spcPct val="20000"/>
              </a:spcBef>
              <a:spcAft>
                <a:spcPts val="0"/>
              </a:spcAft>
              <a:buClr>
                <a:srgbClr val="0076A8"/>
              </a:buClr>
              <a:buSzPct val="75000"/>
              <a:buFont typeface="Wingdings" pitchFamily="2" charset="2"/>
              <a:buNone/>
              <a:tabLst/>
              <a:defRPr/>
            </a:pPr>
            <a:endParaRPr kumimoji="0" lang="en-US" sz="1800" b="0"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a:p>
            <a:pPr marL="343755" marR="0" lvl="0" indent="-343755" algn="l" defTabSz="916680" rtl="0" eaLnBrk="1" fontAlgn="auto" latinLnBrk="0" hangingPunct="1">
              <a:lnSpc>
                <a:spcPct val="100000"/>
              </a:lnSpc>
              <a:spcBef>
                <a:spcPct val="20000"/>
              </a:spcBef>
              <a:spcAft>
                <a:spcPts val="0"/>
              </a:spcAft>
              <a:buClr>
                <a:srgbClr val="0076A8"/>
              </a:buClr>
              <a:buSzPct val="75000"/>
              <a:buFont typeface="Wingdings" pitchFamily="2" charset="2"/>
              <a:buChar char="§"/>
              <a:tabLst/>
              <a:defRPr/>
            </a:pP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 and </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a:t>
            </a:r>
            <a:r>
              <a:rPr kumimoji="0" lang="en-US" sz="1800" b="0" i="0" u="none" strike="noStrike" kern="1200" cap="none" spc="0" normalizeH="0" baseline="0" noProof="0" err="1">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 and </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a:t>
            </a:r>
            <a:r>
              <a:rPr kumimoji="0" lang="en-US" sz="1800" b="0" i="0" u="none" strike="noStrike" kern="1200" cap="none" spc="0" normalizeH="0" baseline="0" noProof="0" err="1">
                <a:ln>
                  <a:noFill/>
                </a:ln>
                <a:solidFill>
                  <a:srgbClr val="0070C0"/>
                </a:solidFill>
                <a:effectLst/>
                <a:uLnTx/>
                <a:uFillTx/>
                <a:latin typeface="Arial"/>
                <a:ea typeface="+mn-ea"/>
                <a:cs typeface="Courier New" panose="02070309020205020404" pitchFamily="49" charset="0"/>
              </a:rPr>
              <a:t>Name’,value</a:t>
            </a:r>
            <a:r>
              <a:rPr kumimoji="0" lang="en-US" sz="1800" b="0" i="0" u="none" strike="noStrike" kern="1200" cap="none" spc="0" normalizeH="0" baseline="0" noProof="0">
                <a:ln>
                  <a:noFill/>
                </a:ln>
                <a:solidFill>
                  <a:srgbClr val="0070C0"/>
                </a:solidFill>
                <a:effectLst/>
                <a:uLnTx/>
                <a:uFillTx/>
                <a:latin typeface="Arial"/>
                <a:ea typeface="+mn-ea"/>
                <a:cs typeface="Courier New" panose="02070309020205020404" pitchFamily="49" charset="0"/>
              </a:rPr>
              <a:t> </a:t>
            </a: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are all equivalent when specifying name-value pairs</a:t>
            </a:r>
          </a:p>
          <a:p>
            <a:pPr marL="744802" marR="0" lvl="1" indent="-286462" algn="l" defTabSz="916680" rtl="0" eaLnBrk="1" fontAlgn="auto" latinLnBrk="0" hangingPunct="1">
              <a:lnSpc>
                <a:spcPct val="105000"/>
              </a:lnSpc>
              <a:spcBef>
                <a:spcPct val="20000"/>
              </a:spcBef>
              <a:spcAft>
                <a:spcPts val="0"/>
              </a:spcAft>
              <a:buClr>
                <a:srgbClr val="0076A8"/>
              </a:buClr>
              <a:buSzTx/>
              <a:buFont typeface="Arial" pitchFamily="34" charset="0"/>
              <a:buChar char="–"/>
              <a:tabLst/>
              <a:defRPr/>
            </a:pP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Use only one style in a given function call</a:t>
            </a:r>
          </a:p>
          <a:p>
            <a:pPr marL="744802" marR="0" lvl="1" indent="-286462" algn="l" defTabSz="916680" rtl="0" eaLnBrk="1" fontAlgn="auto" latinLnBrk="0" hangingPunct="1">
              <a:lnSpc>
                <a:spcPct val="105000"/>
              </a:lnSpc>
              <a:spcBef>
                <a:spcPct val="20000"/>
              </a:spcBef>
              <a:spcAft>
                <a:spcPts val="0"/>
              </a:spcAft>
              <a:buClr>
                <a:srgbClr val="0076A8"/>
              </a:buClr>
              <a:buSzTx/>
              <a:buFont typeface="Arial" pitchFamily="34" charset="0"/>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endParaRPr>
          </a:p>
          <a:p>
            <a:pPr marL="343755" marR="0" lvl="0" indent="-343755" algn="l" defTabSz="916680" rtl="0" eaLnBrk="1" fontAlgn="auto" latinLnBrk="0" hangingPunct="1">
              <a:lnSpc>
                <a:spcPct val="100000"/>
              </a:lnSpc>
              <a:spcBef>
                <a:spcPct val="20000"/>
              </a:spcBef>
              <a:spcAft>
                <a:spcPts val="0"/>
              </a:spcAft>
              <a:buClr>
                <a:srgbClr val="0076A8"/>
              </a:buClr>
              <a:buSzPct val="75000"/>
              <a:buFont typeface="Wingdings" pitchFamily="2" charset="2"/>
              <a:buChar char="§"/>
              <a:tabLst/>
              <a:defRPr/>
            </a:pPr>
            <a:r>
              <a:rPr kumimoji="0" lang="en-US" sz="1800" b="0" i="0" u="none" strike="noStrike" kern="1200" cap="none" spc="0" normalizeH="0" baseline="0" noProof="0">
                <a:ln>
                  <a:noFill/>
                </a:ln>
                <a:solidFill>
                  <a:srgbClr val="000000"/>
                </a:solidFill>
                <a:effectLst/>
                <a:uLnTx/>
                <a:uFillTx/>
                <a:latin typeface="Arial"/>
                <a:ea typeface="+mn-ea"/>
                <a:cs typeface="Courier New" panose="02070309020205020404" pitchFamily="49" charset="0"/>
              </a:rPr>
              <a:t>Read the code comments!  They contain helpful instructions to guide your code, including the usage of value-only arguments and name-value pairs.</a:t>
            </a:r>
          </a:p>
        </p:txBody>
      </p:sp>
      <p:pic>
        <p:nvPicPr>
          <p:cNvPr id="7" name="Picture 2">
            <a:extLst>
              <a:ext uri="{FF2B5EF4-FFF2-40B4-BE49-F238E27FC236}">
                <a16:creationId xmlns:a16="http://schemas.microsoft.com/office/drawing/2014/main" id="{FF18B739-ABDB-277B-FDAD-83293254B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00" y="1084852"/>
            <a:ext cx="11044968" cy="132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8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AF7F4-C355-4DCA-D30E-6A931D09BA19}"/>
              </a:ext>
            </a:extLst>
          </p:cNvPr>
          <p:cNvSpPr>
            <a:spLocks noGrp="1"/>
          </p:cNvSpPr>
          <p:nvPr>
            <p:ph idx="1"/>
          </p:nvPr>
        </p:nvSpPr>
        <p:spPr>
          <a:xfrm>
            <a:off x="358140" y="1345565"/>
            <a:ext cx="7642860" cy="3898752"/>
          </a:xfrm>
        </p:spPr>
        <p:txBody>
          <a:bodyPr vert="horz" lIns="91440" tIns="45720" rIns="91440" bIns="45720" rtlCol="0" anchor="t">
            <a:noAutofit/>
          </a:bodyPr>
          <a:lstStyle/>
          <a:p>
            <a:r>
              <a:rPr lang="en-US">
                <a:latin typeface="Arial"/>
                <a:cs typeface="Arial"/>
              </a:rPr>
              <a:t>Steps: </a:t>
            </a:r>
            <a:endParaRPr lang="en-US"/>
          </a:p>
          <a:p>
            <a:pPr marL="915035" lvl="1" indent="-457200">
              <a:lnSpc>
                <a:spcPct val="100000"/>
              </a:lnSpc>
              <a:buFont typeface="+mj-lt"/>
              <a:buAutoNum type="arabicPeriod"/>
            </a:pPr>
            <a:r>
              <a:rPr lang="en-US">
                <a:latin typeface="Arial"/>
                <a:cs typeface="Arial"/>
              </a:rPr>
              <a:t>Import antenna element radiation pattern </a:t>
            </a:r>
          </a:p>
          <a:p>
            <a:pPr marL="915035" lvl="1" indent="-457200">
              <a:lnSpc>
                <a:spcPct val="100000"/>
              </a:lnSpc>
              <a:buFont typeface="+mj-lt"/>
              <a:buAutoNum type="arabicPeriod"/>
            </a:pPr>
            <a:r>
              <a:rPr lang="en-US">
                <a:latin typeface="Arial"/>
                <a:cs typeface="Arial"/>
              </a:rPr>
              <a:t>Create antenna object</a:t>
            </a:r>
          </a:p>
          <a:p>
            <a:pPr marL="915035" lvl="1" indent="-457200">
              <a:buFont typeface="+mj-lt"/>
              <a:buAutoNum type="arabicPeriod"/>
            </a:pPr>
            <a:r>
              <a:rPr lang="en-US">
                <a:latin typeface="Arial"/>
                <a:cs typeface="Arial"/>
              </a:rPr>
              <a:t>Plot a single element radiation pattern</a:t>
            </a:r>
          </a:p>
          <a:p>
            <a:pPr marL="915035" lvl="1" indent="-457200">
              <a:buFont typeface="+mj-lt"/>
              <a:buAutoNum type="arabicPeriod"/>
            </a:pPr>
            <a:r>
              <a:rPr lang="en-US">
                <a:latin typeface="Arial"/>
                <a:cs typeface="Arial"/>
              </a:rPr>
              <a:t>Construct 8x8 URA </a:t>
            </a:r>
          </a:p>
          <a:p>
            <a:pPr marL="915035" lvl="1" indent="-457200">
              <a:buFont typeface="+mj-lt"/>
              <a:buAutoNum type="arabicPeriod"/>
            </a:pPr>
            <a:r>
              <a:rPr lang="en-US">
                <a:latin typeface="Arial"/>
                <a:cs typeface="Arial"/>
              </a:rPr>
              <a:t>Plot URA radiation pattern</a:t>
            </a:r>
          </a:p>
          <a:p>
            <a:pPr marL="744220" lvl="1" indent="-286385">
              <a:buFont typeface="Courier New" pitchFamily="2" charset="2"/>
              <a:buChar char="o"/>
            </a:pPr>
            <a:endParaRPr lang="en-US">
              <a:latin typeface="Arial"/>
              <a:cs typeface="Arial"/>
            </a:endParaRPr>
          </a:p>
          <a:p>
            <a:pPr marL="343535" indent="-343535"/>
            <a:r>
              <a:rPr lang="en-US">
                <a:latin typeface="Arial"/>
                <a:cs typeface="Arial"/>
              </a:rPr>
              <a:t>Related Resources</a:t>
            </a:r>
          </a:p>
          <a:p>
            <a:pPr marL="744220" lvl="1" indent="-286385">
              <a:lnSpc>
                <a:spcPct val="100000"/>
              </a:lnSpc>
            </a:pPr>
            <a:r>
              <a:rPr lang="en-US" sz="1400">
                <a:latin typeface="Arial"/>
                <a:cs typeface="Arial"/>
                <a:hlinkClick r:id="rId2"/>
              </a:rPr>
              <a:t>mathworks.com/help/phased/ug/antenna-array-analysis-with-custom-radiation-pattern.html</a:t>
            </a:r>
            <a:r>
              <a:rPr lang="en-US" sz="1400">
                <a:latin typeface="Arial"/>
                <a:cs typeface="Arial"/>
              </a:rPr>
              <a:t> </a:t>
            </a:r>
            <a:endParaRPr lang="en-US" sz="1400"/>
          </a:p>
          <a:p>
            <a:pPr marL="343535" indent="-343535"/>
            <a:endParaRPr lang="en-US"/>
          </a:p>
        </p:txBody>
      </p:sp>
      <p:sp>
        <p:nvSpPr>
          <p:cNvPr id="9" name="TextBox 8">
            <a:extLst>
              <a:ext uri="{FF2B5EF4-FFF2-40B4-BE49-F238E27FC236}">
                <a16:creationId xmlns:a16="http://schemas.microsoft.com/office/drawing/2014/main" id="{ED0E1D10-4F74-D584-B175-53A5CA68B666}"/>
              </a:ext>
            </a:extLst>
          </p:cNvPr>
          <p:cNvSpPr txBox="1"/>
          <p:nvPr/>
        </p:nvSpPr>
        <p:spPr>
          <a:xfrm>
            <a:off x="297180" y="292046"/>
            <a:ext cx="10774680" cy="861774"/>
          </a:xfrm>
          <a:prstGeom prst="rect">
            <a:avLst/>
          </a:prstGeom>
          <a:noFill/>
        </p:spPr>
        <p:txBody>
          <a:bodyPr wrap="square">
            <a:spAutoFit/>
          </a:bodyPr>
          <a:lstStyle/>
          <a:p>
            <a:r>
              <a:rPr kumimoji="0" lang="en-US" sz="3200" b="1" i="0" u="none" strike="noStrike" kern="1200" cap="none" spc="0" normalizeH="0" baseline="0" noProof="0">
                <a:ln>
                  <a:noFill/>
                </a:ln>
                <a:solidFill>
                  <a:schemeClr val="accent4"/>
                </a:solidFill>
                <a:effectLst/>
                <a:uLnTx/>
                <a:uFillTx/>
                <a:latin typeface="Roboto"/>
                <a:ea typeface="+mj-ea"/>
                <a:cs typeface="Arial"/>
              </a:rPr>
              <a:t>Exercise 1: </a:t>
            </a:r>
            <a:r>
              <a:rPr kumimoji="0" lang="en-US" sz="3100" b="1" i="0" u="none" strike="noStrike" kern="1200" cap="none" spc="0" normalizeH="0" baseline="0" noProof="0">
                <a:ln>
                  <a:noFill/>
                </a:ln>
                <a:solidFill>
                  <a:schemeClr val="accent4"/>
                </a:solidFill>
                <a:effectLst/>
                <a:uLnTx/>
                <a:uFillTx/>
                <a:latin typeface="Roboto"/>
                <a:ea typeface="+mj-ea"/>
                <a:cs typeface="Arial"/>
              </a:rPr>
              <a:t>Create an array with custom antenna elements</a:t>
            </a:r>
            <a:endParaRPr kumimoji="0" lang="en-US" sz="3100" b="1" i="0" u="none" strike="noStrike" kern="1200" cap="none" spc="0" normalizeH="0" baseline="0" noProof="0">
              <a:ln>
                <a:noFill/>
              </a:ln>
              <a:solidFill>
                <a:schemeClr val="accent2"/>
              </a:solidFill>
              <a:effectLst/>
              <a:uLnTx/>
              <a:uFillTx/>
              <a:latin typeface="Roboto"/>
              <a:ea typeface="+mj-ea"/>
              <a:cs typeface="Arial"/>
            </a:endParaRPr>
          </a:p>
          <a:p>
            <a:endParaRPr lang="en-US">
              <a:solidFill>
                <a:schemeClr val="accent2"/>
              </a:solidFill>
            </a:endParaRPr>
          </a:p>
        </p:txBody>
      </p:sp>
      <p:sp>
        <p:nvSpPr>
          <p:cNvPr id="11" name="TextBox 10">
            <a:extLst>
              <a:ext uri="{FF2B5EF4-FFF2-40B4-BE49-F238E27FC236}">
                <a16:creationId xmlns:a16="http://schemas.microsoft.com/office/drawing/2014/main" id="{085F8A55-F27D-104B-BD20-8BAAA37DBCF3}"/>
              </a:ext>
            </a:extLst>
          </p:cNvPr>
          <p:cNvSpPr txBox="1"/>
          <p:nvPr/>
        </p:nvSpPr>
        <p:spPr>
          <a:xfrm>
            <a:off x="2377440" y="5367655"/>
            <a:ext cx="7559040" cy="1077218"/>
          </a:xfrm>
          <a:prstGeom prst="rect">
            <a:avLst/>
          </a:prstGeom>
          <a:noFill/>
        </p:spPr>
        <p:txBody>
          <a:bodyPr wrap="square">
            <a:spAutoFit/>
          </a:bodyPr>
          <a:lstStyle/>
          <a:p>
            <a:pPr algn="ctr"/>
            <a:r>
              <a:rPr lang="en-US" sz="3200" b="1">
                <a:solidFill>
                  <a:schemeClr val="accent2"/>
                </a:solidFill>
                <a:latin typeface="Roboto"/>
              </a:rPr>
              <a:t>WORK ON EXERCISE 1 </a:t>
            </a:r>
          </a:p>
          <a:p>
            <a:pPr algn="ctr"/>
            <a:r>
              <a:rPr lang="en-US" sz="3200" b="1">
                <a:solidFill>
                  <a:schemeClr val="accent2"/>
                </a:solidFill>
                <a:latin typeface="Roboto"/>
              </a:rPr>
              <a:t>(10 minutes)</a:t>
            </a:r>
            <a:endParaRPr lang="en-US" sz="3200">
              <a:solidFill>
                <a:schemeClr val="accent2"/>
              </a:solidFill>
            </a:endParaRPr>
          </a:p>
        </p:txBody>
      </p:sp>
      <p:pic>
        <p:nvPicPr>
          <p:cNvPr id="13" name="Picture 12">
            <a:extLst>
              <a:ext uri="{FF2B5EF4-FFF2-40B4-BE49-F238E27FC236}">
                <a16:creationId xmlns:a16="http://schemas.microsoft.com/office/drawing/2014/main" id="{62C14EAF-F730-178F-D789-E782882D02EB}"/>
              </a:ext>
            </a:extLst>
          </p:cNvPr>
          <p:cNvPicPr>
            <a:picLocks noChangeAspect="1"/>
          </p:cNvPicPr>
          <p:nvPr/>
        </p:nvPicPr>
        <p:blipFill>
          <a:blip r:embed="rId3"/>
          <a:stretch>
            <a:fillRect/>
          </a:stretch>
        </p:blipFill>
        <p:spPr>
          <a:xfrm>
            <a:off x="8061960" y="1626355"/>
            <a:ext cx="3594124" cy="2900521"/>
          </a:xfrm>
          <a:prstGeom prst="rect">
            <a:avLst/>
          </a:prstGeom>
        </p:spPr>
      </p:pic>
    </p:spTree>
    <p:extLst>
      <p:ext uri="{BB962C8B-B14F-4D97-AF65-F5344CB8AC3E}">
        <p14:creationId xmlns:p14="http://schemas.microsoft.com/office/powerpoint/2010/main" val="325381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40C49-6DA1-BC77-85DC-B33A55CDD05E}"/>
            </a:ext>
          </a:extLst>
        </p:cNvPr>
        <p:cNvGrpSpPr/>
        <p:nvPr/>
      </p:nvGrpSpPr>
      <p:grpSpPr>
        <a:xfrm>
          <a:off x="0" y="0"/>
          <a:ext cx="0" cy="0"/>
          <a:chOff x="0" y="0"/>
          <a:chExt cx="0" cy="0"/>
        </a:xfrm>
      </p:grpSpPr>
      <p:sp>
        <p:nvSpPr>
          <p:cNvPr id="6" name="Rectangle 3">
            <a:extLst>
              <a:ext uri="{FF2B5EF4-FFF2-40B4-BE49-F238E27FC236}">
                <a16:creationId xmlns:a16="http://schemas.microsoft.com/office/drawing/2014/main" id="{4E923AEE-2356-A735-EB26-602129322D54}"/>
              </a:ext>
            </a:extLst>
          </p:cNvPr>
          <p:cNvSpPr>
            <a:spLocks noGrp="1" noChangeArrowheads="1"/>
          </p:cNvSpPr>
          <p:nvPr>
            <p:ph type="title"/>
          </p:nvPr>
        </p:nvSpPr>
        <p:spPr bwMode="auto">
          <a:xfrm>
            <a:off x="680403" y="1307674"/>
            <a:ext cx="1010189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a:ln>
                  <a:noFill/>
                </a:ln>
                <a:solidFill>
                  <a:schemeClr val="tx1"/>
                </a:solidFill>
                <a:effectLst/>
                <a:latin typeface="Arial" panose="020B0604020202020204" pitchFamily="34" charset="0"/>
              </a:rPr>
              <a:t>Do you design antennas specifically for phased array systems?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1" u="none" strike="noStrike" cap="none" normalizeH="0" baseline="0">
                <a:ln>
                  <a:noFill/>
                </a:ln>
                <a:solidFill>
                  <a:schemeClr val="tx1"/>
                </a:solidFill>
                <a:effectLst/>
                <a:latin typeface="Arial" panose="020B0604020202020204" pitchFamily="34" charset="0"/>
              </a:rPr>
              <a:t>Are you focused more on element-level design, array configuration, or both?</a:t>
            </a:r>
            <a:br>
              <a:rPr kumimoji="0" lang="en-US" altLang="en-US" sz="1800" b="0" i="1"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Arial" panose="020B0604020202020204" pitchFamily="34" charset="0"/>
              </a:rPr>
              <a:t>2. What tools or software do you typically use for antenna or array design?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0" i="1" u="none" strike="noStrike" cap="none" normalizeH="0" baseline="0">
                <a:ln>
                  <a:noFill/>
                </a:ln>
                <a:solidFill>
                  <a:schemeClr val="tx1"/>
                </a:solidFill>
                <a:effectLst/>
                <a:latin typeface="Arial" panose="020B0604020202020204" pitchFamily="34" charset="0"/>
              </a:rPr>
              <a:t>e.g., MATLAB, CST Studio, HFSS, in-house tools?</a:t>
            </a:r>
            <a:br>
              <a:rPr kumimoji="0" lang="en-US" altLang="en-US" sz="1800" b="0" i="1"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tx1"/>
                </a:solidFill>
                <a:effectLst/>
                <a:latin typeface="Arial" panose="020B0604020202020204" pitchFamily="34" charset="0"/>
              </a:rPr>
              <a:t>3. How important is electromagnetic (EM) analysis in your workflow?</a:t>
            </a:r>
            <a:br>
              <a:rPr kumimoji="0" lang="en-US" altLang="en-US" sz="1800" b="0" i="0" u="none" strike="noStrike" cap="none" normalizeH="0" baseline="0">
                <a:ln>
                  <a:noFill/>
                </a:ln>
                <a:solidFill>
                  <a:schemeClr val="tx1"/>
                </a:solidFill>
                <a:effectLst/>
                <a:latin typeface="Arial" panose="020B0604020202020204" pitchFamily="34" charset="0"/>
              </a:rPr>
            </a:br>
            <a:r>
              <a:rPr lang="en-US" altLang="en-US" sz="1800" i="1">
                <a:solidFill>
                  <a:schemeClr val="tx1"/>
                </a:solidFill>
                <a:latin typeface="Arial" panose="020B0604020202020204" pitchFamily="34" charset="0"/>
              </a:rPr>
              <a:t>	</a:t>
            </a:r>
            <a:r>
              <a:rPr kumimoji="0" lang="en-US" altLang="en-US" sz="1800" b="0" i="1" u="none" strike="noStrike" cap="none" normalizeH="0" baseline="0">
                <a:ln>
                  <a:noFill/>
                </a:ln>
                <a:solidFill>
                  <a:schemeClr val="tx1"/>
                </a:solidFill>
                <a:effectLst/>
                <a:latin typeface="Arial" panose="020B0604020202020204" pitchFamily="34" charset="0"/>
              </a:rPr>
              <a:t>Do you perform full-wave simulations, or rely more on array-level approximations?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itle 1">
            <a:extLst>
              <a:ext uri="{FF2B5EF4-FFF2-40B4-BE49-F238E27FC236}">
                <a16:creationId xmlns:a16="http://schemas.microsoft.com/office/drawing/2014/main" id="{20E0DF79-7F23-1E76-9517-4537D49EFB30}"/>
              </a:ext>
            </a:extLst>
          </p:cNvPr>
          <p:cNvSpPr txBox="1">
            <a:spLocks/>
          </p:cNvSpPr>
          <p:nvPr/>
        </p:nvSpPr>
        <p:spPr>
          <a:xfrm>
            <a:off x="402609" y="327025"/>
            <a:ext cx="10782300" cy="83883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3200" b="0" kern="1200" cap="none">
                <a:solidFill>
                  <a:schemeClr val="tx2"/>
                </a:solidFill>
                <a:latin typeface="+mj-lt"/>
                <a:ea typeface="+mj-ea"/>
                <a:cs typeface="+mj-cs"/>
              </a:defRPr>
            </a:lvl1pPr>
          </a:lstStyle>
          <a:p>
            <a:pPr algn="l"/>
            <a:r>
              <a:rPr lang="en-US" b="1">
                <a:solidFill>
                  <a:srgbClr val="1EABDA"/>
                </a:solidFill>
                <a:latin typeface="Roboto"/>
              </a:rPr>
              <a:t>Let’s hear from you!</a:t>
            </a:r>
          </a:p>
        </p:txBody>
      </p:sp>
      <p:pic>
        <p:nvPicPr>
          <p:cNvPr id="4" name="Picture 4" descr="13,000+ Polls Stock Illustrations, Royalty-Free Vector Graphics &amp; Clip Art  - iStock | Polling station uk, Vote polls, Vote">
            <a:extLst>
              <a:ext uri="{FF2B5EF4-FFF2-40B4-BE49-F238E27FC236}">
                <a16:creationId xmlns:a16="http://schemas.microsoft.com/office/drawing/2014/main" id="{2767EB37-C4CB-EA5C-CDCB-34EBC7D72B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6" b="16499"/>
          <a:stretch/>
        </p:blipFill>
        <p:spPr bwMode="auto">
          <a:xfrm>
            <a:off x="3776137" y="4172911"/>
            <a:ext cx="4323810" cy="268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91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C6A67-DC9F-C7CE-612B-BC374EE4C498}"/>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9F62094-B792-AA48-FF0D-82B7768BD230}"/>
              </a:ext>
            </a:extLst>
          </p:cNvPr>
          <p:cNvGrpSpPr/>
          <p:nvPr/>
        </p:nvGrpSpPr>
        <p:grpSpPr>
          <a:xfrm>
            <a:off x="3119671" y="3018024"/>
            <a:ext cx="57955" cy="821952"/>
            <a:chOff x="2160347" y="2674421"/>
            <a:chExt cx="47615" cy="571389"/>
          </a:xfrm>
        </p:grpSpPr>
        <p:sp>
          <p:nvSpPr>
            <p:cNvPr id="23" name="Rounded Rectangle 22">
              <a:extLst>
                <a:ext uri="{FF2B5EF4-FFF2-40B4-BE49-F238E27FC236}">
                  <a16:creationId xmlns:a16="http://schemas.microsoft.com/office/drawing/2014/main" id="{9A2E9729-0219-BE90-2F26-AF25B7DD59C4}"/>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E8F9FF"/>
            </a:solidFill>
            <a:ln>
              <a:noFill/>
            </a:ln>
          </p:spPr>
          <p:txBody>
            <a:bodyPr rtlCol="0" anchor="ctr"/>
            <a:lstStyle/>
            <a:p>
              <a:pPr algn="ctr"/>
              <a:endParaRPr/>
            </a:p>
          </p:txBody>
        </p:sp>
        <p:sp>
          <p:nvSpPr>
            <p:cNvPr id="24" name="Rounded Rectangle 23">
              <a:extLst>
                <a:ext uri="{FF2B5EF4-FFF2-40B4-BE49-F238E27FC236}">
                  <a16:creationId xmlns:a16="http://schemas.microsoft.com/office/drawing/2014/main" id="{0A8D8494-05FD-4B8E-3850-1DB8DCCD9A81}"/>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1EABDA"/>
              </a:solidFill>
            </a:ln>
          </p:spPr>
          <p:txBody>
            <a:bodyPr rtlCol="0" anchor="ctr"/>
            <a:lstStyle/>
            <a:p>
              <a:pPr algn="ctr"/>
              <a:endParaRPr/>
            </a:p>
          </p:txBody>
        </p:sp>
      </p:grpSp>
      <p:grpSp>
        <p:nvGrpSpPr>
          <p:cNvPr id="28" name="Group 27">
            <a:extLst>
              <a:ext uri="{FF2B5EF4-FFF2-40B4-BE49-F238E27FC236}">
                <a16:creationId xmlns:a16="http://schemas.microsoft.com/office/drawing/2014/main" id="{FCB78EB3-3E46-C324-AD72-125A923DB412}"/>
              </a:ext>
            </a:extLst>
          </p:cNvPr>
          <p:cNvGrpSpPr/>
          <p:nvPr/>
        </p:nvGrpSpPr>
        <p:grpSpPr>
          <a:xfrm>
            <a:off x="4762241" y="1642296"/>
            <a:ext cx="89131" cy="830997"/>
            <a:chOff x="2874584" y="1722105"/>
            <a:chExt cx="47615" cy="761853"/>
          </a:xfrm>
          <a:solidFill>
            <a:schemeClr val="bg2">
              <a:lumMod val="90000"/>
            </a:schemeClr>
          </a:solidFill>
        </p:grpSpPr>
        <p:sp>
          <p:nvSpPr>
            <p:cNvPr id="26" name="Rounded Rectangle 25">
              <a:extLst>
                <a:ext uri="{FF2B5EF4-FFF2-40B4-BE49-F238E27FC236}">
                  <a16:creationId xmlns:a16="http://schemas.microsoft.com/office/drawing/2014/main" id="{BBEED946-613B-F0B9-B41D-C1F827383862}"/>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7" name="Rounded Rectangle 26">
              <a:extLst>
                <a:ext uri="{FF2B5EF4-FFF2-40B4-BE49-F238E27FC236}">
                  <a16:creationId xmlns:a16="http://schemas.microsoft.com/office/drawing/2014/main" id="{99E9111A-5F82-32C6-992E-A5D8AD809CA5}"/>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1" name="Group 30">
            <a:extLst>
              <a:ext uri="{FF2B5EF4-FFF2-40B4-BE49-F238E27FC236}">
                <a16:creationId xmlns:a16="http://schemas.microsoft.com/office/drawing/2014/main" id="{2BF855F8-89B5-859B-B6A2-E4B9FB4C9B23}"/>
              </a:ext>
            </a:extLst>
          </p:cNvPr>
          <p:cNvGrpSpPr/>
          <p:nvPr/>
        </p:nvGrpSpPr>
        <p:grpSpPr>
          <a:xfrm>
            <a:off x="1847323" y="4742419"/>
            <a:ext cx="61667" cy="716052"/>
            <a:chOff x="1446109" y="3579122"/>
            <a:chExt cx="47615" cy="571389"/>
          </a:xfrm>
          <a:solidFill>
            <a:schemeClr val="bg2">
              <a:lumMod val="90000"/>
            </a:schemeClr>
          </a:solidFill>
        </p:grpSpPr>
        <p:sp>
          <p:nvSpPr>
            <p:cNvPr id="29" name="Rounded Rectangle 28">
              <a:extLst>
                <a:ext uri="{FF2B5EF4-FFF2-40B4-BE49-F238E27FC236}">
                  <a16:creationId xmlns:a16="http://schemas.microsoft.com/office/drawing/2014/main" id="{4B096126-3BF3-D1E6-6806-BD2E922DA4DD}"/>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2CAF6B29-A23A-CFC8-108F-CD757E5A46A1}"/>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2C6DFC71-AE30-7DCD-1D17-AEA8C60C426A}"/>
              </a:ext>
            </a:extLst>
          </p:cNvPr>
          <p:cNvGrpSpPr/>
          <p:nvPr/>
        </p:nvGrpSpPr>
        <p:grpSpPr>
          <a:xfrm>
            <a:off x="6096000" y="542271"/>
            <a:ext cx="61667" cy="716052"/>
            <a:chOff x="3588821" y="960252"/>
            <a:chExt cx="47615" cy="571389"/>
          </a:xfrm>
          <a:solidFill>
            <a:schemeClr val="bg2">
              <a:lumMod val="90000"/>
            </a:schemeClr>
          </a:solidFill>
        </p:grpSpPr>
        <p:sp>
          <p:nvSpPr>
            <p:cNvPr id="32" name="Rounded Rectangle 31">
              <a:extLst>
                <a:ext uri="{FF2B5EF4-FFF2-40B4-BE49-F238E27FC236}">
                  <a16:creationId xmlns:a16="http://schemas.microsoft.com/office/drawing/2014/main" id="{AC74CC1A-0C1B-FB05-E610-376C96A5F862}"/>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p>
          </p:txBody>
        </p:sp>
        <p:sp>
          <p:nvSpPr>
            <p:cNvPr id="33" name="Rounded Rectangle 32">
              <a:extLst>
                <a:ext uri="{FF2B5EF4-FFF2-40B4-BE49-F238E27FC236}">
                  <a16:creationId xmlns:a16="http://schemas.microsoft.com/office/drawing/2014/main" id="{AE88302C-F9D8-B850-21DD-19C08638CC3F}"/>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p>
          </p:txBody>
        </p:sp>
      </p:grpSp>
      <p:sp>
        <p:nvSpPr>
          <p:cNvPr id="35" name="TextBox 34">
            <a:extLst>
              <a:ext uri="{FF2B5EF4-FFF2-40B4-BE49-F238E27FC236}">
                <a16:creationId xmlns:a16="http://schemas.microsoft.com/office/drawing/2014/main" id="{4A5896A8-B7C7-E0F8-05E5-5EF82686C3E4}"/>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3</a:t>
            </a:r>
          </a:p>
        </p:txBody>
      </p:sp>
      <p:sp>
        <p:nvSpPr>
          <p:cNvPr id="36" name="TextBox 35">
            <a:extLst>
              <a:ext uri="{FF2B5EF4-FFF2-40B4-BE49-F238E27FC236}">
                <a16:creationId xmlns:a16="http://schemas.microsoft.com/office/drawing/2014/main" id="{38E6807A-01A1-59E0-7D22-9B7C364D8EFC}"/>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Beamforming</a:t>
            </a:r>
            <a:r>
              <a:rPr lang="en-US" b="1">
                <a:solidFill>
                  <a:schemeClr val="bg2">
                    <a:lumMod val="90000"/>
                  </a:schemeClr>
                </a:solidFill>
                <a:latin typeface="Roboto"/>
              </a:rPr>
              <a:t>, Nulling and Steering</a:t>
            </a:r>
            <a:endParaRPr b="1">
              <a:solidFill>
                <a:schemeClr val="bg2">
                  <a:lumMod val="90000"/>
                </a:schemeClr>
              </a:solidFill>
              <a:latin typeface="Roboto"/>
            </a:endParaRPr>
          </a:p>
        </p:txBody>
      </p:sp>
      <p:sp>
        <p:nvSpPr>
          <p:cNvPr id="39" name="TextBox 38">
            <a:extLst>
              <a:ext uri="{FF2B5EF4-FFF2-40B4-BE49-F238E27FC236}">
                <a16:creationId xmlns:a16="http://schemas.microsoft.com/office/drawing/2014/main" id="{B8685383-8135-EE9F-A686-B7B8CB76D5FB}"/>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rgbClr val="1EABDA"/>
                </a:solidFill>
                <a:latin typeface="Roboto"/>
              </a:rPr>
              <a:t>Ex. </a:t>
            </a:r>
            <a:r>
              <a:rPr b="1">
                <a:solidFill>
                  <a:srgbClr val="1EABDA"/>
                </a:solidFill>
                <a:latin typeface="Roboto"/>
              </a:rPr>
              <a:t>2</a:t>
            </a:r>
          </a:p>
        </p:txBody>
      </p:sp>
      <p:sp>
        <p:nvSpPr>
          <p:cNvPr id="41" name="TextBox 40">
            <a:extLst>
              <a:ext uri="{FF2B5EF4-FFF2-40B4-BE49-F238E27FC236}">
                <a16:creationId xmlns:a16="http://schemas.microsoft.com/office/drawing/2014/main" id="{5C5232B0-250D-481E-68EF-CBE026135055}"/>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rgbClr val="1EABDA"/>
                </a:solidFill>
                <a:latin typeface="Roboto"/>
              </a:rPr>
              <a:t>Rapid Prototyping</a:t>
            </a:r>
            <a:r>
              <a:rPr lang="en-US" b="1">
                <a:solidFill>
                  <a:srgbClr val="1EABDA"/>
                </a:solidFill>
                <a:latin typeface="Roboto"/>
              </a:rPr>
              <a:t> of Antenna Arrays</a:t>
            </a:r>
          </a:p>
          <a:p>
            <a:pPr algn="l"/>
            <a:r>
              <a:rPr lang="en-US" b="1">
                <a:solidFill>
                  <a:srgbClr val="1EABDA"/>
                </a:solidFill>
                <a:latin typeface="Roboto"/>
              </a:rPr>
              <a:t>(Sensor Analyzer App)</a:t>
            </a:r>
            <a:endParaRPr b="1">
              <a:solidFill>
                <a:srgbClr val="1EABDA"/>
              </a:solidFill>
              <a:latin typeface="Roboto"/>
            </a:endParaRPr>
          </a:p>
        </p:txBody>
      </p:sp>
      <p:sp>
        <p:nvSpPr>
          <p:cNvPr id="43" name="TextBox 42">
            <a:extLst>
              <a:ext uri="{FF2B5EF4-FFF2-40B4-BE49-F238E27FC236}">
                <a16:creationId xmlns:a16="http://schemas.microsoft.com/office/drawing/2014/main" id="{CAB8D95C-EB2B-1BE0-6D27-20F3A6F806AC}"/>
              </a:ext>
            </a:extLst>
          </p:cNvPr>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a:t>
            </a:r>
            <a:r>
              <a:rPr b="1">
                <a:solidFill>
                  <a:schemeClr val="bg2">
                    <a:lumMod val="90000"/>
                  </a:schemeClr>
                </a:solidFill>
                <a:latin typeface="Roboto"/>
              </a:rPr>
              <a:t>4</a:t>
            </a:r>
          </a:p>
        </p:txBody>
      </p:sp>
      <p:sp>
        <p:nvSpPr>
          <p:cNvPr id="44" name="TextBox 43">
            <a:extLst>
              <a:ext uri="{FF2B5EF4-FFF2-40B4-BE49-F238E27FC236}">
                <a16:creationId xmlns:a16="http://schemas.microsoft.com/office/drawing/2014/main" id="{4677C7C2-CFED-C86F-9A37-EC63DE290FD2}"/>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17634545-C412-00F1-6DA7-EC3888F18FCE}"/>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519071BA-4EE1-570C-EB4C-448F76E5DB57}"/>
              </a:ext>
            </a:extLst>
          </p:cNvPr>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Implement array in a scenario over terrain</a:t>
            </a:r>
            <a:endParaRPr b="1">
              <a:solidFill>
                <a:schemeClr val="bg2">
                  <a:lumMod val="90000"/>
                </a:schemeClr>
              </a:solidFill>
              <a:latin typeface="Roboto"/>
            </a:endParaRPr>
          </a:p>
        </p:txBody>
      </p:sp>
      <p:sp>
        <p:nvSpPr>
          <p:cNvPr id="52" name="Title 1">
            <a:extLst>
              <a:ext uri="{FF2B5EF4-FFF2-40B4-BE49-F238E27FC236}">
                <a16:creationId xmlns:a16="http://schemas.microsoft.com/office/drawing/2014/main" id="{53D2A761-EDD6-ECB6-3306-B89010D692E5}"/>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BDC7A3D0-66A2-6734-F3CA-EE31BEA8B216}"/>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E4D37553-1CF5-59C2-BC82-2C2D6FB9C231}"/>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233837DF-AD65-BE51-40D8-47D4C66813D0}"/>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887B51C5-0406-6A28-883E-27A3DBCA584B}"/>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AD2CEFCE-AD55-2004-64EA-4ABA9A96F2AB}"/>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E9515EE6-29F3-37B0-6181-D361D5AEEBF8}"/>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3CD9A1AB-203E-4482-2CFD-61EBA15C0839}"/>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0C4E75AB-CC4C-7C95-C953-E149E186B2B6}"/>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0B2A5449-1E01-EDF1-B4E6-5F6A55BA3C6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75E979E6-BCA7-9301-B021-449ED8A19F88}"/>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C93B43E5-EF94-4A75-5E43-8D8D956B8AC0}"/>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4AC36D47-D079-CD43-FC24-C2CC0EDB28B7}"/>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8E9A0222-4874-0428-26F4-A6030C9D1195}"/>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91CCA317-413C-ABA3-BF08-16CF3F098302}"/>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440E1F43-FDB6-4B2E-6DD7-4D8312405F9E}"/>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347D47F1-E879-1BCC-90C7-C515E480808F}"/>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60498CDF-EE7B-9363-8865-629E57A4D56C}"/>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B4FECBBD-37C6-A495-739A-7BDCE33E7EDC}"/>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631F9659-260D-384C-F726-D53B7E587114}"/>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BF8F2025-C731-1FA2-23BA-39E0B1F72F5C}"/>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DE6BFC7F-E8C5-EEEA-220D-C6A799511DCC}"/>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250D7D0B-3E73-737B-C728-74AE88CE1A2A}"/>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79B709D3-C692-7195-AC99-A3ACEEFD9872}"/>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5B948B0B-19A4-EFBC-9CFF-45B9831A10D8}"/>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8D3D0380-EA5A-39FD-4B10-4DBDBBFF8D40}"/>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03A51C51-1AC0-E33E-E779-EE2D962D5304}"/>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0" name="Rectangle 39">
            <a:extLst>
              <a:ext uri="{FF2B5EF4-FFF2-40B4-BE49-F238E27FC236}">
                <a16:creationId xmlns:a16="http://schemas.microsoft.com/office/drawing/2014/main" id="{40A7F0B2-84B3-8E1B-788B-4613C9BCFFD1}"/>
              </a:ext>
            </a:extLst>
          </p:cNvPr>
          <p:cNvSpPr/>
          <p:nvPr/>
        </p:nvSpPr>
        <p:spPr>
          <a:xfrm>
            <a:off x="2293620" y="2879169"/>
            <a:ext cx="3446484" cy="1051114"/>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335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B2FD-6212-B008-4420-25F6AC80F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D1569-1B2F-F2E8-94C7-BDE7A9A426D0}"/>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
        <p:nvSpPr>
          <p:cNvPr id="3" name="Content Placeholder 2">
            <a:extLst>
              <a:ext uri="{FF2B5EF4-FFF2-40B4-BE49-F238E27FC236}">
                <a16:creationId xmlns:a16="http://schemas.microsoft.com/office/drawing/2014/main" id="{0FB2D177-EB47-2F3A-44D2-B00A2504B3EB}"/>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Quick experiment with different array configurations</a:t>
            </a:r>
          </a:p>
          <a:p>
            <a:pPr lvl="1">
              <a:buClr>
                <a:schemeClr val="accent1"/>
              </a:buClr>
            </a:pPr>
            <a:r>
              <a:rPr lang="en-US">
                <a:latin typeface="Arial"/>
                <a:cs typeface="Arial"/>
              </a:rPr>
              <a:t>View resultant beam pattern and 3D patterns</a:t>
            </a:r>
          </a:p>
          <a:p>
            <a:pPr lvl="1">
              <a:buClr>
                <a:schemeClr val="accent1"/>
              </a:buClr>
            </a:pPr>
            <a:r>
              <a:rPr lang="en-US">
                <a:latin typeface="Arial"/>
                <a:cs typeface="Arial"/>
              </a:rPr>
              <a:t>Use the Sensor Array Analyzer App</a:t>
            </a:r>
          </a:p>
          <a:p>
            <a:pPr marL="800735" lvl="1" indent="-343535"/>
            <a:endParaRPr lang="en-US"/>
          </a:p>
          <a:p>
            <a:pPr marL="744220" lvl="1" indent="-286385">
              <a:buFont typeface="Courier New" pitchFamily="2" charset="2"/>
              <a:buChar char="o"/>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94974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D333-3669-D20D-11A2-D958514A52A6}"/>
              </a:ext>
            </a:extLst>
          </p:cNvPr>
          <p:cNvSpPr>
            <a:spLocks noGrp="1"/>
          </p:cNvSpPr>
          <p:nvPr>
            <p:ph type="title"/>
          </p:nvPr>
        </p:nvSpPr>
        <p:spPr>
          <a:xfrm>
            <a:off x="270509" y="113665"/>
            <a:ext cx="11650980" cy="1325563"/>
          </a:xfrm>
        </p:spPr>
        <p:txBody>
          <a:bodyPr>
            <a:normAutofit/>
          </a:bodyPr>
          <a:lstStyle/>
          <a:p>
            <a:r>
              <a:rPr lang="en-US" sz="3200" b="1">
                <a:solidFill>
                  <a:srgbClr val="1EABDA"/>
                </a:solidFill>
                <a:latin typeface="Roboto"/>
              </a:rPr>
              <a:t>Array Patterns Determined by Element Pattern and Spatial Configuration</a:t>
            </a:r>
            <a:endParaRPr lang="en-US" sz="4000"/>
          </a:p>
        </p:txBody>
      </p:sp>
      <p:pic>
        <p:nvPicPr>
          <p:cNvPr id="4" name="Picture 3">
            <a:extLst>
              <a:ext uri="{FF2B5EF4-FFF2-40B4-BE49-F238E27FC236}">
                <a16:creationId xmlns:a16="http://schemas.microsoft.com/office/drawing/2014/main" id="{5093FF1A-9116-EB5E-3EE9-DD3201B67EF3}"/>
              </a:ext>
            </a:extLst>
          </p:cNvPr>
          <p:cNvPicPr>
            <a:picLocks noChangeAspect="1"/>
          </p:cNvPicPr>
          <p:nvPr/>
        </p:nvPicPr>
        <p:blipFill rotWithShape="1">
          <a:blip r:embed="rId2"/>
          <a:srcRect l="-7685" t="27509" r="26055" b="28596"/>
          <a:stretch/>
        </p:blipFill>
        <p:spPr>
          <a:xfrm>
            <a:off x="7579223" y="3611281"/>
            <a:ext cx="3584500" cy="2746584"/>
          </a:xfrm>
          <a:prstGeom prst="rect">
            <a:avLst/>
          </a:prstGeom>
        </p:spPr>
      </p:pic>
      <p:pic>
        <p:nvPicPr>
          <p:cNvPr id="5" name="Picture 4">
            <a:extLst>
              <a:ext uri="{FF2B5EF4-FFF2-40B4-BE49-F238E27FC236}">
                <a16:creationId xmlns:a16="http://schemas.microsoft.com/office/drawing/2014/main" id="{116BEAC6-BFEC-7171-B9B8-11E409E2B85B}"/>
              </a:ext>
            </a:extLst>
          </p:cNvPr>
          <p:cNvPicPr>
            <a:picLocks noChangeAspect="1"/>
          </p:cNvPicPr>
          <p:nvPr/>
        </p:nvPicPr>
        <p:blipFill>
          <a:blip r:embed="rId3"/>
          <a:stretch>
            <a:fillRect/>
          </a:stretch>
        </p:blipFill>
        <p:spPr>
          <a:xfrm>
            <a:off x="3975103" y="3814443"/>
            <a:ext cx="3726040" cy="2794530"/>
          </a:xfrm>
          <a:prstGeom prst="rect">
            <a:avLst/>
          </a:prstGeom>
        </p:spPr>
      </p:pic>
      <p:pic>
        <p:nvPicPr>
          <p:cNvPr id="6" name="Picture 5">
            <a:extLst>
              <a:ext uri="{FF2B5EF4-FFF2-40B4-BE49-F238E27FC236}">
                <a16:creationId xmlns:a16="http://schemas.microsoft.com/office/drawing/2014/main" id="{53116056-7B4D-A82B-20B1-69A2122A0445}"/>
              </a:ext>
            </a:extLst>
          </p:cNvPr>
          <p:cNvPicPr>
            <a:picLocks noChangeAspect="1"/>
          </p:cNvPicPr>
          <p:nvPr/>
        </p:nvPicPr>
        <p:blipFill rotWithShape="1">
          <a:blip r:embed="rId4"/>
          <a:srcRect r="17237"/>
          <a:stretch/>
        </p:blipFill>
        <p:spPr>
          <a:xfrm>
            <a:off x="1111650" y="3856813"/>
            <a:ext cx="2858975" cy="2590800"/>
          </a:xfrm>
          <a:prstGeom prst="rect">
            <a:avLst/>
          </a:prstGeom>
        </p:spPr>
      </p:pic>
      <p:graphicFrame>
        <p:nvGraphicFramePr>
          <p:cNvPr id="7" name="Diagram 6">
            <a:extLst>
              <a:ext uri="{FF2B5EF4-FFF2-40B4-BE49-F238E27FC236}">
                <a16:creationId xmlns:a16="http://schemas.microsoft.com/office/drawing/2014/main" id="{3964DBBD-C8E1-FE53-15C8-5586600F9D27}"/>
              </a:ext>
            </a:extLst>
          </p:cNvPr>
          <p:cNvGraphicFramePr/>
          <p:nvPr>
            <p:extLst>
              <p:ext uri="{D42A27DB-BD31-4B8C-83A1-F6EECF244321}">
                <p14:modId xmlns:p14="http://schemas.microsoft.com/office/powerpoint/2010/main" val="2083328723"/>
              </p:ext>
            </p:extLst>
          </p:nvPr>
        </p:nvGraphicFramePr>
        <p:xfrm>
          <a:off x="1414282" y="1627150"/>
          <a:ext cx="9500595" cy="1984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4125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3BB3E4A2-7907-46BC-BFCC-FDB0A090CC5A}"/>
                                            </p:graphic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1A5CED23-98E9-4A29-8168-D4A7077DB31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E6ED950B-6064-4F78-B838-5BBF620A1F0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0E446275-D9FA-4078-A655-A176BA60A1F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EFDAB151-9802-4A33-A1CC-C02615AE827E}"/>
                                            </p:graphic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4215-701D-0355-15E0-695C023B28DF}"/>
              </a:ext>
            </a:extLst>
          </p:cNvPr>
          <p:cNvSpPr>
            <a:spLocks noGrp="1"/>
          </p:cNvSpPr>
          <p:nvPr>
            <p:ph type="title"/>
          </p:nvPr>
        </p:nvSpPr>
        <p:spPr>
          <a:xfrm>
            <a:off x="312420" y="394969"/>
            <a:ext cx="10515600" cy="572135"/>
          </a:xfrm>
        </p:spPr>
        <p:txBody>
          <a:bodyPr>
            <a:normAutofit fontScale="90000"/>
          </a:bodyPr>
          <a:lstStyle/>
          <a:p>
            <a:r>
              <a:rPr lang="en-US" sz="3600" b="1">
                <a:solidFill>
                  <a:srgbClr val="1EABDA"/>
                </a:solidFill>
                <a:latin typeface="Roboto"/>
              </a:rPr>
              <a:t>Agenda</a:t>
            </a:r>
          </a:p>
        </p:txBody>
      </p:sp>
      <p:sp>
        <p:nvSpPr>
          <p:cNvPr id="3" name="Content Placeholder 2">
            <a:extLst>
              <a:ext uri="{FF2B5EF4-FFF2-40B4-BE49-F238E27FC236}">
                <a16:creationId xmlns:a16="http://schemas.microsoft.com/office/drawing/2014/main" id="{DB9D73B1-816D-D4E3-8874-EAC6BA377159}"/>
              </a:ext>
            </a:extLst>
          </p:cNvPr>
          <p:cNvSpPr>
            <a:spLocks noGrp="1"/>
          </p:cNvSpPr>
          <p:nvPr>
            <p:ph idx="1"/>
          </p:nvPr>
        </p:nvSpPr>
        <p:spPr/>
        <p:txBody>
          <a:bodyPr/>
          <a:lstStyle/>
          <a:p>
            <a:pPr marL="457200" indent="-457200">
              <a:buFont typeface="+mj-lt"/>
              <a:buAutoNum type="arabicPeriod"/>
            </a:pPr>
            <a:r>
              <a:rPr lang="en-US">
                <a:latin typeface="Arial" panose="020B0604020202020204" pitchFamily="34" charset="0"/>
                <a:cs typeface="Arial" panose="020B0604020202020204" pitchFamily="34" charset="0"/>
              </a:rPr>
              <a:t>Logistics</a:t>
            </a:r>
          </a:p>
          <a:p>
            <a:pPr marL="457200" indent="-457200">
              <a:buFont typeface="+mj-lt"/>
              <a:buAutoNum type="arabicPeriod"/>
            </a:pPr>
            <a:r>
              <a:rPr lang="en-US">
                <a:latin typeface="Arial" panose="020B0604020202020204" pitchFamily="34" charset="0"/>
                <a:cs typeface="Arial" panose="020B0604020202020204" pitchFamily="34" charset="0"/>
              </a:rPr>
              <a:t>Introduction</a:t>
            </a:r>
          </a:p>
          <a:p>
            <a:pPr marL="457200" indent="-457200">
              <a:buFont typeface="+mj-lt"/>
              <a:buAutoNum type="arabicPeriod"/>
            </a:pPr>
            <a:r>
              <a:rPr lang="en-US">
                <a:latin typeface="Arial" panose="020B0604020202020204" pitchFamily="34" charset="0"/>
                <a:cs typeface="Arial" panose="020B0604020202020204" pitchFamily="34" charset="0"/>
              </a:rPr>
              <a:t>Hands-on exercises</a:t>
            </a:r>
          </a:p>
          <a:p>
            <a:pPr marL="457200" indent="-457200">
              <a:buFont typeface="+mj-lt"/>
              <a:buAutoNum type="arabicPeriod"/>
            </a:pPr>
            <a:r>
              <a:rPr lang="en-US">
                <a:latin typeface="Arial" panose="020B0604020202020204" pitchFamily="34" charset="0"/>
                <a:cs typeface="Arial" panose="020B0604020202020204" pitchFamily="34" charset="0"/>
              </a:rPr>
              <a:t>What Next?</a:t>
            </a:r>
          </a:p>
        </p:txBody>
      </p:sp>
    </p:spTree>
    <p:extLst>
      <p:ext uri="{BB962C8B-B14F-4D97-AF65-F5344CB8AC3E}">
        <p14:creationId xmlns:p14="http://schemas.microsoft.com/office/powerpoint/2010/main" val="3857259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5043E-9D71-132B-FCC8-2CBDEB261850}"/>
              </a:ext>
            </a:extLst>
          </p:cNvPr>
          <p:cNvSpPr>
            <a:spLocks noGrp="1"/>
          </p:cNvSpPr>
          <p:nvPr>
            <p:ph type="title"/>
          </p:nvPr>
        </p:nvSpPr>
        <p:spPr>
          <a:xfrm>
            <a:off x="320040" y="523363"/>
            <a:ext cx="10515600" cy="695837"/>
          </a:xfrm>
        </p:spPr>
        <p:txBody>
          <a:bodyPr>
            <a:normAutofit/>
          </a:bodyPr>
          <a:lstStyle/>
          <a:p>
            <a:r>
              <a:rPr lang="en-US" sz="3200" b="1">
                <a:solidFill>
                  <a:srgbClr val="1EABDA"/>
                </a:solidFill>
                <a:latin typeface="Roboto"/>
              </a:rPr>
              <a:t>Options for Array Factor</a:t>
            </a:r>
            <a:endParaRPr lang="en-US" sz="3200"/>
          </a:p>
        </p:txBody>
      </p:sp>
      <p:graphicFrame>
        <p:nvGraphicFramePr>
          <p:cNvPr id="4" name="Diagram 3">
            <a:extLst>
              <a:ext uri="{FF2B5EF4-FFF2-40B4-BE49-F238E27FC236}">
                <a16:creationId xmlns:a16="http://schemas.microsoft.com/office/drawing/2014/main" id="{15F22F00-405A-91BA-6B8C-9A39BFE2D8CA}"/>
              </a:ext>
            </a:extLst>
          </p:cNvPr>
          <p:cNvGraphicFramePr/>
          <p:nvPr>
            <p:extLst>
              <p:ext uri="{D42A27DB-BD31-4B8C-83A1-F6EECF244321}">
                <p14:modId xmlns:p14="http://schemas.microsoft.com/office/powerpoint/2010/main" val="1499815606"/>
              </p:ext>
            </p:extLst>
          </p:nvPr>
        </p:nvGraphicFramePr>
        <p:xfrm>
          <a:off x="706964" y="914400"/>
          <a:ext cx="11256435"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E34A552B-AC1A-B05E-3EC4-8EB21B649A79}"/>
              </a:ext>
            </a:extLst>
          </p:cNvPr>
          <p:cNvGraphicFramePr/>
          <p:nvPr>
            <p:extLst>
              <p:ext uri="{D42A27DB-BD31-4B8C-83A1-F6EECF244321}">
                <p14:modId xmlns:p14="http://schemas.microsoft.com/office/powerpoint/2010/main" val="1932370678"/>
              </p:ext>
            </p:extLst>
          </p:nvPr>
        </p:nvGraphicFramePr>
        <p:xfrm>
          <a:off x="228600" y="5638800"/>
          <a:ext cx="4876800" cy="11444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30143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CAB444A3-D9FD-4F47-ABE3-19029CCEEC76}"/>
                                            </p:graphicEl>
                                          </p:spTgt>
                                        </p:tgtEl>
                                        <p:attrNameLst>
                                          <p:attrName>style.visibility</p:attrName>
                                        </p:attrNameLst>
                                      </p:cBhvr>
                                      <p:to>
                                        <p:strVal val="visible"/>
                                      </p:to>
                                    </p:set>
                                    <p:animEffect transition="in" filter="fade">
                                      <p:cBhvr>
                                        <p:cTn id="7" dur="500"/>
                                        <p:tgtEl>
                                          <p:spTgt spid="4">
                                            <p:graphicEl>
                                              <a:dgm id="{CAB444A3-D9FD-4F47-ABE3-19029CCEEC7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600D746-7526-4190-AC72-24D8CBF97EEE}"/>
                                            </p:graphicEl>
                                          </p:spTgt>
                                        </p:tgtEl>
                                        <p:attrNameLst>
                                          <p:attrName>style.visibility</p:attrName>
                                        </p:attrNameLst>
                                      </p:cBhvr>
                                      <p:to>
                                        <p:strVal val="visible"/>
                                      </p:to>
                                    </p:set>
                                    <p:animEffect transition="in" filter="fade">
                                      <p:cBhvr>
                                        <p:cTn id="10" dur="500"/>
                                        <p:tgtEl>
                                          <p:spTgt spid="4">
                                            <p:graphicEl>
                                              <a:dgm id="{0600D746-7526-4190-AC72-24D8CBF97EE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59F44013-8997-41BA-960D-4F9913DD7873}"/>
                                            </p:graphicEl>
                                          </p:spTgt>
                                        </p:tgtEl>
                                        <p:attrNameLst>
                                          <p:attrName>style.visibility</p:attrName>
                                        </p:attrNameLst>
                                      </p:cBhvr>
                                      <p:to>
                                        <p:strVal val="visible"/>
                                      </p:to>
                                    </p:set>
                                    <p:animEffect transition="in" filter="fade">
                                      <p:cBhvr>
                                        <p:cTn id="13" dur="500"/>
                                        <p:tgtEl>
                                          <p:spTgt spid="4">
                                            <p:graphicEl>
                                              <a:dgm id="{59F44013-8997-41BA-960D-4F9913DD7873}"/>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graphicEl>
                                              <a:dgm id="{2CECFE98-7327-4A74-AADD-6EC9C440F38F}"/>
                                            </p:graphicEl>
                                          </p:spTgt>
                                        </p:tgtEl>
                                        <p:attrNameLst>
                                          <p:attrName>style.visibility</p:attrName>
                                        </p:attrNameLst>
                                      </p:cBhvr>
                                      <p:to>
                                        <p:strVal val="visible"/>
                                      </p:to>
                                    </p:set>
                                    <p:animEffect transition="in" filter="fade">
                                      <p:cBhvr>
                                        <p:cTn id="17" dur="500"/>
                                        <p:tgtEl>
                                          <p:spTgt spid="4">
                                            <p:graphicEl>
                                              <a:dgm id="{2CECFE98-7327-4A74-AADD-6EC9C440F38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3F88B28A-B084-4145-A94E-E4ED426D568C}"/>
                                            </p:graphicEl>
                                          </p:spTgt>
                                        </p:tgtEl>
                                        <p:attrNameLst>
                                          <p:attrName>style.visibility</p:attrName>
                                        </p:attrNameLst>
                                      </p:cBhvr>
                                      <p:to>
                                        <p:strVal val="visible"/>
                                      </p:to>
                                    </p:set>
                                    <p:animEffect transition="in" filter="fade">
                                      <p:cBhvr>
                                        <p:cTn id="20" dur="500"/>
                                        <p:tgtEl>
                                          <p:spTgt spid="4">
                                            <p:graphicEl>
                                              <a:dgm id="{3F88B28A-B084-4145-A94E-E4ED426D568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AD4A1383-DEB9-487E-8307-C59B78D8CE21}"/>
                                            </p:graphicEl>
                                          </p:spTgt>
                                        </p:tgtEl>
                                        <p:attrNameLst>
                                          <p:attrName>style.visibility</p:attrName>
                                        </p:attrNameLst>
                                      </p:cBhvr>
                                      <p:to>
                                        <p:strVal val="visible"/>
                                      </p:to>
                                    </p:set>
                                    <p:animEffect transition="in" filter="fade">
                                      <p:cBhvr>
                                        <p:cTn id="23" dur="500"/>
                                        <p:tgtEl>
                                          <p:spTgt spid="4">
                                            <p:graphicEl>
                                              <a:dgm id="{AD4A1383-DEB9-487E-8307-C59B78D8CE21}"/>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E5BD034E-5F4E-4969-B068-09DCF1DEF1CB}"/>
                                            </p:graphicEl>
                                          </p:spTgt>
                                        </p:tgtEl>
                                        <p:attrNameLst>
                                          <p:attrName>style.visibility</p:attrName>
                                        </p:attrNameLst>
                                      </p:cBhvr>
                                      <p:to>
                                        <p:strVal val="visible"/>
                                      </p:to>
                                    </p:set>
                                    <p:animEffect transition="in" filter="fade">
                                      <p:cBhvr>
                                        <p:cTn id="27" dur="500"/>
                                        <p:tgtEl>
                                          <p:spTgt spid="4">
                                            <p:graphicEl>
                                              <a:dgm id="{E5BD034E-5F4E-4969-B068-09DCF1DEF1CB}"/>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3B7E512D-24FD-4C80-AE65-1094E733689D}"/>
                                            </p:graphicEl>
                                          </p:spTgt>
                                        </p:tgtEl>
                                        <p:attrNameLst>
                                          <p:attrName>style.visibility</p:attrName>
                                        </p:attrNameLst>
                                      </p:cBhvr>
                                      <p:to>
                                        <p:strVal val="visible"/>
                                      </p:to>
                                    </p:set>
                                    <p:animEffect transition="in" filter="fade">
                                      <p:cBhvr>
                                        <p:cTn id="30" dur="500"/>
                                        <p:tgtEl>
                                          <p:spTgt spid="4">
                                            <p:graphicEl>
                                              <a:dgm id="{3B7E512D-24FD-4C80-AE65-1094E733689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2B0014E4-AB79-4AB7-A667-F10588166F79}"/>
                                            </p:graphicEl>
                                          </p:spTgt>
                                        </p:tgtEl>
                                        <p:attrNameLst>
                                          <p:attrName>style.visibility</p:attrName>
                                        </p:attrNameLst>
                                      </p:cBhvr>
                                      <p:to>
                                        <p:strVal val="visible"/>
                                      </p:to>
                                    </p:set>
                                    <p:animEffect transition="in" filter="fade">
                                      <p:cBhvr>
                                        <p:cTn id="33" dur="500"/>
                                        <p:tgtEl>
                                          <p:spTgt spid="4">
                                            <p:graphicEl>
                                              <a:dgm id="{2B0014E4-AB79-4AB7-A667-F10588166F79}"/>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graphicEl>
                                              <a:dgm id="{4A6B01D3-F21C-4299-A8F4-92DE1FB7C819}"/>
                                            </p:graphicEl>
                                          </p:spTgt>
                                        </p:tgtEl>
                                        <p:attrNameLst>
                                          <p:attrName>style.visibility</p:attrName>
                                        </p:attrNameLst>
                                      </p:cBhvr>
                                      <p:to>
                                        <p:strVal val="visible"/>
                                      </p:to>
                                    </p:set>
                                    <p:animEffect transition="in" filter="fade">
                                      <p:cBhvr>
                                        <p:cTn id="37" dur="500"/>
                                        <p:tgtEl>
                                          <p:spTgt spid="4">
                                            <p:graphicEl>
                                              <a:dgm id="{4A6B01D3-F21C-4299-A8F4-92DE1FB7C819}"/>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D6A27F5A-C717-40F7-AFFB-C35D6F9AE428}"/>
                                            </p:graphicEl>
                                          </p:spTgt>
                                        </p:tgtEl>
                                        <p:attrNameLst>
                                          <p:attrName>style.visibility</p:attrName>
                                        </p:attrNameLst>
                                      </p:cBhvr>
                                      <p:to>
                                        <p:strVal val="visible"/>
                                      </p:to>
                                    </p:set>
                                    <p:animEffect transition="in" filter="fade">
                                      <p:cBhvr>
                                        <p:cTn id="40" dur="500"/>
                                        <p:tgtEl>
                                          <p:spTgt spid="4">
                                            <p:graphicEl>
                                              <a:dgm id="{D6A27F5A-C717-40F7-AFFB-C35D6F9AE42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14F90CB4-8CC9-4198-BAEF-03C0130E044A}"/>
                                            </p:graphicEl>
                                          </p:spTgt>
                                        </p:tgtEl>
                                        <p:attrNameLst>
                                          <p:attrName>style.visibility</p:attrName>
                                        </p:attrNameLst>
                                      </p:cBhvr>
                                      <p:to>
                                        <p:strVal val="visible"/>
                                      </p:to>
                                    </p:set>
                                    <p:animEffect transition="in" filter="fade">
                                      <p:cBhvr>
                                        <p:cTn id="43" dur="500"/>
                                        <p:tgtEl>
                                          <p:spTgt spid="4">
                                            <p:graphicEl>
                                              <a:dgm id="{14F90CB4-8CC9-4198-BAEF-03C0130E04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D687-93B3-7282-5031-D92052C10DDA}"/>
              </a:ext>
            </a:extLst>
          </p:cNvPr>
          <p:cNvSpPr>
            <a:spLocks noGrp="1"/>
          </p:cNvSpPr>
          <p:nvPr>
            <p:ph type="title"/>
          </p:nvPr>
        </p:nvSpPr>
        <p:spPr>
          <a:xfrm>
            <a:off x="213360" y="221297"/>
            <a:ext cx="10515600" cy="677863"/>
          </a:xfrm>
        </p:spPr>
        <p:txBody>
          <a:bodyPr>
            <a:normAutofit/>
          </a:bodyPr>
          <a:lstStyle/>
          <a:p>
            <a:r>
              <a:rPr lang="en-US" sz="3200" b="1">
                <a:solidFill>
                  <a:srgbClr val="1EABDA"/>
                </a:solidFill>
                <a:latin typeface="Roboto"/>
              </a:rPr>
              <a:t>Options for element patterns</a:t>
            </a:r>
            <a:endParaRPr lang="en-US" sz="3200"/>
          </a:p>
        </p:txBody>
      </p:sp>
      <p:graphicFrame>
        <p:nvGraphicFramePr>
          <p:cNvPr id="4" name="Diagram 3">
            <a:extLst>
              <a:ext uri="{FF2B5EF4-FFF2-40B4-BE49-F238E27FC236}">
                <a16:creationId xmlns:a16="http://schemas.microsoft.com/office/drawing/2014/main" id="{D0CA4668-5332-004D-643D-454EE186A4CA}"/>
              </a:ext>
            </a:extLst>
          </p:cNvPr>
          <p:cNvGraphicFramePr/>
          <p:nvPr>
            <p:extLst>
              <p:ext uri="{D42A27DB-BD31-4B8C-83A1-F6EECF244321}">
                <p14:modId xmlns:p14="http://schemas.microsoft.com/office/powerpoint/2010/main" val="3341248811"/>
              </p:ext>
            </p:extLst>
          </p:nvPr>
        </p:nvGraphicFramePr>
        <p:xfrm>
          <a:off x="228600" y="1135380"/>
          <a:ext cx="11122662" cy="4587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19F21E13-2374-935D-5C8A-63E336FFD590}"/>
              </a:ext>
            </a:extLst>
          </p:cNvPr>
          <p:cNvGraphicFramePr/>
          <p:nvPr/>
        </p:nvGraphicFramePr>
        <p:xfrm>
          <a:off x="228600" y="5638800"/>
          <a:ext cx="4876800" cy="11444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6447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3B7E512D-24FD-4C80-AE65-1094E733689D}"/>
                                            </p:graphicEl>
                                          </p:spTgt>
                                        </p:tgtEl>
                                        <p:attrNameLst>
                                          <p:attrName>style.visibility</p:attrName>
                                        </p:attrNameLst>
                                      </p:cBhvr>
                                      <p:to>
                                        <p:strVal val="visible"/>
                                      </p:to>
                                    </p:set>
                                    <p:animEffect transition="in" filter="fade">
                                      <p:cBhvr>
                                        <p:cTn id="7" dur="500"/>
                                        <p:tgtEl>
                                          <p:spTgt spid="4">
                                            <p:graphicEl>
                                              <a:dgm id="{3B7E512D-24FD-4C80-AE65-1094E733689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E5BD034E-5F4E-4969-B068-09DCF1DEF1CB}"/>
                                            </p:graphicEl>
                                          </p:spTgt>
                                        </p:tgtEl>
                                        <p:attrNameLst>
                                          <p:attrName>style.visibility</p:attrName>
                                        </p:attrNameLst>
                                      </p:cBhvr>
                                      <p:to>
                                        <p:strVal val="visible"/>
                                      </p:to>
                                    </p:set>
                                    <p:animEffect transition="in" filter="fade">
                                      <p:cBhvr>
                                        <p:cTn id="10" dur="500"/>
                                        <p:tgtEl>
                                          <p:spTgt spid="4">
                                            <p:graphicEl>
                                              <a:dgm id="{E5BD034E-5F4E-4969-B068-09DCF1DEF1CB}"/>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2B0014E4-AB79-4AB7-A667-F10588166F79}"/>
                                            </p:graphicEl>
                                          </p:spTgt>
                                        </p:tgtEl>
                                        <p:attrNameLst>
                                          <p:attrName>style.visibility</p:attrName>
                                        </p:attrNameLst>
                                      </p:cBhvr>
                                      <p:to>
                                        <p:strVal val="visible"/>
                                      </p:to>
                                    </p:set>
                                    <p:animEffect transition="in" filter="fade">
                                      <p:cBhvr>
                                        <p:cTn id="13" dur="500"/>
                                        <p:tgtEl>
                                          <p:spTgt spid="4">
                                            <p:graphicEl>
                                              <a:dgm id="{2B0014E4-AB79-4AB7-A667-F10588166F79}"/>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graphicEl>
                                              <a:dgm id="{D6A27F5A-C717-40F7-AFFB-C35D6F9AE428}"/>
                                            </p:graphicEl>
                                          </p:spTgt>
                                        </p:tgtEl>
                                        <p:attrNameLst>
                                          <p:attrName>style.visibility</p:attrName>
                                        </p:attrNameLst>
                                      </p:cBhvr>
                                      <p:to>
                                        <p:strVal val="visible"/>
                                      </p:to>
                                    </p:set>
                                    <p:animEffect transition="in" filter="fade">
                                      <p:cBhvr>
                                        <p:cTn id="17" dur="500"/>
                                        <p:tgtEl>
                                          <p:spTgt spid="4">
                                            <p:graphicEl>
                                              <a:dgm id="{D6A27F5A-C717-40F7-AFFB-C35D6F9AE428}"/>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4A6B01D3-F21C-4299-A8F4-92DE1FB7C819}"/>
                                            </p:graphicEl>
                                          </p:spTgt>
                                        </p:tgtEl>
                                        <p:attrNameLst>
                                          <p:attrName>style.visibility</p:attrName>
                                        </p:attrNameLst>
                                      </p:cBhvr>
                                      <p:to>
                                        <p:strVal val="visible"/>
                                      </p:to>
                                    </p:set>
                                    <p:animEffect transition="in" filter="fade">
                                      <p:cBhvr>
                                        <p:cTn id="20" dur="500"/>
                                        <p:tgtEl>
                                          <p:spTgt spid="4">
                                            <p:graphicEl>
                                              <a:dgm id="{4A6B01D3-F21C-4299-A8F4-92DE1FB7C81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14F90CB4-8CC9-4198-BAEF-03C0130E044A}"/>
                                            </p:graphicEl>
                                          </p:spTgt>
                                        </p:tgtEl>
                                        <p:attrNameLst>
                                          <p:attrName>style.visibility</p:attrName>
                                        </p:attrNameLst>
                                      </p:cBhvr>
                                      <p:to>
                                        <p:strVal val="visible"/>
                                      </p:to>
                                    </p:set>
                                    <p:animEffect transition="in" filter="fade">
                                      <p:cBhvr>
                                        <p:cTn id="23" dur="500"/>
                                        <p:tgtEl>
                                          <p:spTgt spid="4">
                                            <p:graphicEl>
                                              <a:dgm id="{14F90CB4-8CC9-4198-BAEF-03C0130E044A}"/>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7A8A0F27-857C-48A7-8A7F-BC84EEA7B586}"/>
                                            </p:graphicEl>
                                          </p:spTgt>
                                        </p:tgtEl>
                                        <p:attrNameLst>
                                          <p:attrName>style.visibility</p:attrName>
                                        </p:attrNameLst>
                                      </p:cBhvr>
                                      <p:to>
                                        <p:strVal val="visible"/>
                                      </p:to>
                                    </p:set>
                                    <p:animEffect transition="in" filter="fade">
                                      <p:cBhvr>
                                        <p:cTn id="27" dur="500"/>
                                        <p:tgtEl>
                                          <p:spTgt spid="4">
                                            <p:graphicEl>
                                              <a:dgm id="{7A8A0F27-857C-48A7-8A7F-BC84EEA7B586}"/>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82A06543-C6FB-40E7-95A7-B35172A50DE9}"/>
                                            </p:graphicEl>
                                          </p:spTgt>
                                        </p:tgtEl>
                                        <p:attrNameLst>
                                          <p:attrName>style.visibility</p:attrName>
                                        </p:attrNameLst>
                                      </p:cBhvr>
                                      <p:to>
                                        <p:strVal val="visible"/>
                                      </p:to>
                                    </p:set>
                                    <p:animEffect transition="in" filter="fade">
                                      <p:cBhvr>
                                        <p:cTn id="30" dur="500"/>
                                        <p:tgtEl>
                                          <p:spTgt spid="4">
                                            <p:graphicEl>
                                              <a:dgm id="{82A06543-C6FB-40E7-95A7-B35172A50DE9}"/>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B37B2F20-7B63-4DEA-B72E-AEC1CBA1FDEE}"/>
                                            </p:graphicEl>
                                          </p:spTgt>
                                        </p:tgtEl>
                                        <p:attrNameLst>
                                          <p:attrName>style.visibility</p:attrName>
                                        </p:attrNameLst>
                                      </p:cBhvr>
                                      <p:to>
                                        <p:strVal val="visible"/>
                                      </p:to>
                                    </p:set>
                                    <p:animEffect transition="in" filter="fade">
                                      <p:cBhvr>
                                        <p:cTn id="33" dur="500"/>
                                        <p:tgtEl>
                                          <p:spTgt spid="4">
                                            <p:graphicEl>
                                              <a:dgm id="{B37B2F20-7B63-4DEA-B72E-AEC1CBA1FDEE}"/>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graphicEl>
                                              <a:dgm id="{8C13FD1F-BC96-4A22-B20E-2BA7E8B28537}"/>
                                            </p:graphicEl>
                                          </p:spTgt>
                                        </p:tgtEl>
                                        <p:attrNameLst>
                                          <p:attrName>style.visibility</p:attrName>
                                        </p:attrNameLst>
                                      </p:cBhvr>
                                      <p:to>
                                        <p:strVal val="visible"/>
                                      </p:to>
                                    </p:set>
                                    <p:animEffect transition="in" filter="fade">
                                      <p:cBhvr>
                                        <p:cTn id="37" dur="500"/>
                                        <p:tgtEl>
                                          <p:spTgt spid="4">
                                            <p:graphicEl>
                                              <a:dgm id="{8C13FD1F-BC96-4A22-B20E-2BA7E8B2853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78943FAD-2B6B-46F1-B90C-2E687F82CC90}"/>
                                            </p:graphicEl>
                                          </p:spTgt>
                                        </p:tgtEl>
                                        <p:attrNameLst>
                                          <p:attrName>style.visibility</p:attrName>
                                        </p:attrNameLst>
                                      </p:cBhvr>
                                      <p:to>
                                        <p:strVal val="visible"/>
                                      </p:to>
                                    </p:set>
                                    <p:animEffect transition="in" filter="fade">
                                      <p:cBhvr>
                                        <p:cTn id="40" dur="500"/>
                                        <p:tgtEl>
                                          <p:spTgt spid="4">
                                            <p:graphicEl>
                                              <a:dgm id="{78943FAD-2B6B-46F1-B90C-2E687F82CC90}"/>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442C1465-FBD4-437F-846C-78E677F98165}"/>
                                            </p:graphicEl>
                                          </p:spTgt>
                                        </p:tgtEl>
                                        <p:attrNameLst>
                                          <p:attrName>style.visibility</p:attrName>
                                        </p:attrNameLst>
                                      </p:cBhvr>
                                      <p:to>
                                        <p:strVal val="visible"/>
                                      </p:to>
                                    </p:set>
                                    <p:animEffect transition="in" filter="fade">
                                      <p:cBhvr>
                                        <p:cTn id="43" dur="500"/>
                                        <p:tgtEl>
                                          <p:spTgt spid="4">
                                            <p:graphicEl>
                                              <a:dgm id="{442C1465-FBD4-437F-846C-78E677F98165}"/>
                                            </p:graphicEl>
                                          </p:spTgt>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4">
                                            <p:graphicEl>
                                              <a:dgm id="{0F532ECC-381E-4E3A-A748-824A085819E3}"/>
                                            </p:graphicEl>
                                          </p:spTgt>
                                        </p:tgtEl>
                                        <p:attrNameLst>
                                          <p:attrName>style.visibility</p:attrName>
                                        </p:attrNameLst>
                                      </p:cBhvr>
                                      <p:to>
                                        <p:strVal val="visible"/>
                                      </p:to>
                                    </p:set>
                                    <p:animEffect transition="in" filter="fade">
                                      <p:cBhvr>
                                        <p:cTn id="47" dur="500"/>
                                        <p:tgtEl>
                                          <p:spTgt spid="4">
                                            <p:graphicEl>
                                              <a:dgm id="{0F532ECC-381E-4E3A-A748-824A085819E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0EEACE1D-6667-46E9-8F67-9E740BD289A5}"/>
                                            </p:graphicEl>
                                          </p:spTgt>
                                        </p:tgtEl>
                                        <p:attrNameLst>
                                          <p:attrName>style.visibility</p:attrName>
                                        </p:attrNameLst>
                                      </p:cBhvr>
                                      <p:to>
                                        <p:strVal val="visible"/>
                                      </p:to>
                                    </p:set>
                                    <p:animEffect transition="in" filter="fade">
                                      <p:cBhvr>
                                        <p:cTn id="50" dur="500"/>
                                        <p:tgtEl>
                                          <p:spTgt spid="4">
                                            <p:graphicEl>
                                              <a:dgm id="{0EEACE1D-6667-46E9-8F67-9E740BD289A5}"/>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graphicEl>
                                              <a:dgm id="{2A00C855-220A-42F8-9908-9335EE4700C5}"/>
                                            </p:graphicEl>
                                          </p:spTgt>
                                        </p:tgtEl>
                                        <p:attrNameLst>
                                          <p:attrName>style.visibility</p:attrName>
                                        </p:attrNameLst>
                                      </p:cBhvr>
                                      <p:to>
                                        <p:strVal val="visible"/>
                                      </p:to>
                                    </p:set>
                                    <p:animEffect transition="in" filter="fade">
                                      <p:cBhvr>
                                        <p:cTn id="53" dur="500"/>
                                        <p:tgtEl>
                                          <p:spTgt spid="4">
                                            <p:graphicEl>
                                              <a:dgm id="{2A00C855-220A-42F8-9908-9335EE4700C5}"/>
                                            </p:graphic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4">
                                            <p:graphicEl>
                                              <a:dgm id="{CAB444A3-D9FD-4F47-ABE3-19029CCEEC76}"/>
                                            </p:graphicEl>
                                          </p:spTgt>
                                        </p:tgtEl>
                                        <p:attrNameLst>
                                          <p:attrName>style.visibility</p:attrName>
                                        </p:attrNameLst>
                                      </p:cBhvr>
                                      <p:to>
                                        <p:strVal val="visible"/>
                                      </p:to>
                                    </p:set>
                                    <p:animEffect transition="in" filter="fade">
                                      <p:cBhvr>
                                        <p:cTn id="57" dur="500"/>
                                        <p:tgtEl>
                                          <p:spTgt spid="4">
                                            <p:graphicEl>
                                              <a:dgm id="{CAB444A3-D9FD-4F47-ABE3-19029CCEEC76}"/>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graphicEl>
                                              <a:dgm id="{0600D746-7526-4190-AC72-24D8CBF97EEE}"/>
                                            </p:graphicEl>
                                          </p:spTgt>
                                        </p:tgtEl>
                                        <p:attrNameLst>
                                          <p:attrName>style.visibility</p:attrName>
                                        </p:attrNameLst>
                                      </p:cBhvr>
                                      <p:to>
                                        <p:strVal val="visible"/>
                                      </p:to>
                                    </p:set>
                                    <p:animEffect transition="in" filter="fade">
                                      <p:cBhvr>
                                        <p:cTn id="60" dur="500"/>
                                        <p:tgtEl>
                                          <p:spTgt spid="4">
                                            <p:graphicEl>
                                              <a:dgm id="{0600D746-7526-4190-AC72-24D8CBF97EEE}"/>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59F44013-8997-41BA-960D-4F9913DD7873}"/>
                                            </p:graphicEl>
                                          </p:spTgt>
                                        </p:tgtEl>
                                        <p:attrNameLst>
                                          <p:attrName>style.visibility</p:attrName>
                                        </p:attrNameLst>
                                      </p:cBhvr>
                                      <p:to>
                                        <p:strVal val="visible"/>
                                      </p:to>
                                    </p:set>
                                    <p:animEffect transition="in" filter="fade">
                                      <p:cBhvr>
                                        <p:cTn id="63" dur="500"/>
                                        <p:tgtEl>
                                          <p:spTgt spid="4">
                                            <p:graphicEl>
                                              <a:dgm id="{59F44013-8997-41BA-960D-4F9913DD7873}"/>
                                            </p:graphicEl>
                                          </p:spTgt>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4">
                                            <p:graphicEl>
                                              <a:dgm id="{2CECFE98-7327-4A74-AADD-6EC9C440F38F}"/>
                                            </p:graphicEl>
                                          </p:spTgt>
                                        </p:tgtEl>
                                        <p:attrNameLst>
                                          <p:attrName>style.visibility</p:attrName>
                                        </p:attrNameLst>
                                      </p:cBhvr>
                                      <p:to>
                                        <p:strVal val="visible"/>
                                      </p:to>
                                    </p:set>
                                    <p:animEffect transition="in" filter="fade">
                                      <p:cBhvr>
                                        <p:cTn id="67" dur="500"/>
                                        <p:tgtEl>
                                          <p:spTgt spid="4">
                                            <p:graphicEl>
                                              <a:dgm id="{2CECFE98-7327-4A74-AADD-6EC9C440F38F}"/>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
                                            <p:graphicEl>
                                              <a:dgm id="{3F88B28A-B084-4145-A94E-E4ED426D568C}"/>
                                            </p:graphicEl>
                                          </p:spTgt>
                                        </p:tgtEl>
                                        <p:attrNameLst>
                                          <p:attrName>style.visibility</p:attrName>
                                        </p:attrNameLst>
                                      </p:cBhvr>
                                      <p:to>
                                        <p:strVal val="visible"/>
                                      </p:to>
                                    </p:set>
                                    <p:animEffect transition="in" filter="fade">
                                      <p:cBhvr>
                                        <p:cTn id="70" dur="500"/>
                                        <p:tgtEl>
                                          <p:spTgt spid="4">
                                            <p:graphicEl>
                                              <a:dgm id="{3F88B28A-B084-4145-A94E-E4ED426D568C}"/>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
                                            <p:graphicEl>
                                              <a:dgm id="{AD4A1383-DEB9-487E-8307-C59B78D8CE21}"/>
                                            </p:graphicEl>
                                          </p:spTgt>
                                        </p:tgtEl>
                                        <p:attrNameLst>
                                          <p:attrName>style.visibility</p:attrName>
                                        </p:attrNameLst>
                                      </p:cBhvr>
                                      <p:to>
                                        <p:strVal val="visible"/>
                                      </p:to>
                                    </p:set>
                                    <p:animEffect transition="in" filter="fade">
                                      <p:cBhvr>
                                        <p:cTn id="73" dur="500"/>
                                        <p:tgtEl>
                                          <p:spTgt spid="4">
                                            <p:graphicEl>
                                              <a:dgm id="{AD4A1383-DEB9-487E-8307-C59B78D8CE2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E14C4-A58C-2C29-BED0-87D77940F5D6}"/>
              </a:ext>
            </a:extLst>
          </p:cNvPr>
          <p:cNvSpPr>
            <a:spLocks noGrp="1"/>
          </p:cNvSpPr>
          <p:nvPr>
            <p:ph idx="1"/>
          </p:nvPr>
        </p:nvSpPr>
        <p:spPr>
          <a:xfrm>
            <a:off x="441960" y="1889760"/>
            <a:ext cx="4515272" cy="3078480"/>
          </a:xfrm>
        </p:spPr>
        <p:txBody>
          <a:bodyPr/>
          <a:lstStyle/>
          <a:p>
            <a:pPr marL="0" indent="0">
              <a:buNone/>
            </a:pPr>
            <a:r>
              <a:rPr lang="en-US" sz="2400">
                <a:latin typeface="Arial" panose="020B0604020202020204" pitchFamily="34" charset="0"/>
                <a:cs typeface="Arial" panose="020B0604020202020204" pitchFamily="34" charset="0"/>
              </a:rPr>
              <a:t>Open the Sensor Array Analyzer App </a:t>
            </a:r>
          </a:p>
          <a:p>
            <a:pPr marL="858247" lvl="1" indent="-457200"/>
            <a:r>
              <a:rPr lang="en-US" sz="2000">
                <a:latin typeface="Arial" panose="020B0604020202020204" pitchFamily="34" charset="0"/>
                <a:cs typeface="Arial" panose="020B0604020202020204" pitchFamily="34" charset="0"/>
              </a:rPr>
              <a:t>Apps tab from MATLAB  </a:t>
            </a:r>
          </a:p>
          <a:p>
            <a:pPr marL="858247" lvl="1" indent="-457200"/>
            <a:r>
              <a:rPr lang="en-US" sz="2000">
                <a:latin typeface="Arial" panose="020B0604020202020204" pitchFamily="34" charset="0"/>
                <a:cs typeface="Arial" panose="020B0604020202020204" pitchFamily="34" charset="0"/>
              </a:rPr>
              <a:t>Command Line:</a:t>
            </a:r>
            <a:endParaRPr lang="en-US" sz="1800">
              <a:solidFill>
                <a:srgbClr val="000000"/>
              </a:solidFill>
              <a:latin typeface="Courier New" panose="02070309020205020404" pitchFamily="49" charset="0"/>
              <a:cs typeface="Courier New" panose="02070309020205020404" pitchFamily="49" charset="0"/>
            </a:endParaRPr>
          </a:p>
          <a:p>
            <a:pPr marL="401047" lvl="1" indent="0">
              <a:buNone/>
            </a:pPr>
            <a:r>
              <a:rPr lang="en-US" sz="1800">
                <a:solidFill>
                  <a:srgbClr val="000000"/>
                </a:solidFill>
                <a:latin typeface="Courier New" panose="02070309020205020404" pitchFamily="49" charset="0"/>
                <a:cs typeface="Courier New" panose="02070309020205020404" pitchFamily="49" charset="0"/>
              </a:rPr>
              <a:t>	&gt;&gt; </a:t>
            </a:r>
            <a:r>
              <a:rPr lang="en-US" sz="1800" err="1">
                <a:solidFill>
                  <a:srgbClr val="000000"/>
                </a:solidFill>
                <a:latin typeface="Courier New" panose="02070309020205020404" pitchFamily="49" charset="0"/>
                <a:cs typeface="Courier New" panose="02070309020205020404" pitchFamily="49" charset="0"/>
              </a:rPr>
              <a:t>sensorArrayAnalyzer</a:t>
            </a:r>
            <a:endParaRPr lang="en-US" sz="1800">
              <a:solidFill>
                <a:srgbClr val="000000"/>
              </a:solidFill>
              <a:latin typeface="Courier New" panose="02070309020205020404" pitchFamily="49" charset="0"/>
              <a:cs typeface="Courier New" panose="02070309020205020404" pitchFamily="49" charset="0"/>
            </a:endParaRPr>
          </a:p>
          <a:p>
            <a:pPr marL="858247" lvl="1" indent="-457200">
              <a:buFont typeface="+mj-lt"/>
              <a:buAutoNum type="arabicPeriod"/>
            </a:pPr>
            <a:endParaRPr lang="en-US" sz="1800">
              <a:solidFill>
                <a:srgbClr val="000000"/>
              </a:solidFill>
              <a:latin typeface="Courier New" panose="02070309020205020404" pitchFamily="49" charset="0"/>
              <a:cs typeface="Courier New" panose="02070309020205020404" pitchFamily="49" charset="0"/>
            </a:endParaRPr>
          </a:p>
          <a:p>
            <a:pPr marL="858247" lvl="1" indent="-457200">
              <a:buFont typeface="+mj-lt"/>
              <a:buAutoNum type="arabicPeriod"/>
            </a:pPr>
            <a:endParaRPr lang="en-US">
              <a:latin typeface="Menlo"/>
            </a:endParaRPr>
          </a:p>
          <a:p>
            <a:pPr marL="858247" lvl="1" indent="-457200">
              <a:buFont typeface="+mj-lt"/>
              <a:buAutoNum type="arabicPeriod"/>
            </a:pPr>
            <a:endParaRPr lang="en-US" b="0" i="0">
              <a:effectLst/>
              <a:latin typeface="Menlo"/>
            </a:endParaRPr>
          </a:p>
          <a:p>
            <a:pPr marL="457200" indent="-457200">
              <a:buFont typeface="+mj-lt"/>
              <a:buAutoNum type="arabicPeriod"/>
            </a:pPr>
            <a:endParaRPr lang="en-US"/>
          </a:p>
        </p:txBody>
      </p:sp>
      <p:pic>
        <p:nvPicPr>
          <p:cNvPr id="5" name="Picture 4">
            <a:extLst>
              <a:ext uri="{FF2B5EF4-FFF2-40B4-BE49-F238E27FC236}">
                <a16:creationId xmlns:a16="http://schemas.microsoft.com/office/drawing/2014/main" id="{ABBC368B-AFAA-ABBA-6BB3-74F3DC78C087}"/>
              </a:ext>
            </a:extLst>
          </p:cNvPr>
          <p:cNvPicPr>
            <a:picLocks noChangeAspect="1"/>
          </p:cNvPicPr>
          <p:nvPr/>
        </p:nvPicPr>
        <p:blipFill>
          <a:blip r:embed="rId2"/>
          <a:stretch>
            <a:fillRect/>
          </a:stretch>
        </p:blipFill>
        <p:spPr>
          <a:xfrm>
            <a:off x="5736165" y="1543563"/>
            <a:ext cx="6653046" cy="4541152"/>
          </a:xfrm>
          <a:prstGeom prst="rect">
            <a:avLst/>
          </a:prstGeom>
        </p:spPr>
      </p:pic>
      <p:sp>
        <p:nvSpPr>
          <p:cNvPr id="7" name="Rectangle 6">
            <a:extLst>
              <a:ext uri="{FF2B5EF4-FFF2-40B4-BE49-F238E27FC236}">
                <a16:creationId xmlns:a16="http://schemas.microsoft.com/office/drawing/2014/main" id="{BF149604-B219-2770-997B-98EAAF215749}"/>
              </a:ext>
            </a:extLst>
          </p:cNvPr>
          <p:cNvSpPr/>
          <p:nvPr/>
        </p:nvSpPr>
        <p:spPr>
          <a:xfrm>
            <a:off x="5736166" y="2514600"/>
            <a:ext cx="2112434" cy="2453640"/>
          </a:xfrm>
          <a:prstGeom prst="rect">
            <a:avLst/>
          </a:prstGeom>
          <a:noFill/>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a:latin typeface="Arial" pitchFamily="34" charset="0"/>
              <a:cs typeface="Arial" pitchFamily="34" charset="0"/>
            </a:endParaRPr>
          </a:p>
        </p:txBody>
      </p:sp>
      <p:sp>
        <p:nvSpPr>
          <p:cNvPr id="9" name="Rectangle 8">
            <a:extLst>
              <a:ext uri="{FF2B5EF4-FFF2-40B4-BE49-F238E27FC236}">
                <a16:creationId xmlns:a16="http://schemas.microsoft.com/office/drawing/2014/main" id="{B160038E-2D73-5EF1-3348-882D7801D475}"/>
              </a:ext>
            </a:extLst>
          </p:cNvPr>
          <p:cNvSpPr/>
          <p:nvPr/>
        </p:nvSpPr>
        <p:spPr>
          <a:xfrm>
            <a:off x="8458200" y="1922527"/>
            <a:ext cx="990600" cy="381000"/>
          </a:xfrm>
          <a:prstGeom prst="rect">
            <a:avLst/>
          </a:prstGeom>
          <a:noFill/>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a:latin typeface="Arial" pitchFamily="34" charset="0"/>
              <a:cs typeface="Arial" pitchFamily="34" charset="0"/>
            </a:endParaRPr>
          </a:p>
        </p:txBody>
      </p:sp>
      <p:sp>
        <p:nvSpPr>
          <p:cNvPr id="10" name="Rectangle 9">
            <a:extLst>
              <a:ext uri="{FF2B5EF4-FFF2-40B4-BE49-F238E27FC236}">
                <a16:creationId xmlns:a16="http://schemas.microsoft.com/office/drawing/2014/main" id="{F2E14515-9EEE-280F-0377-90762F1F36E9}"/>
              </a:ext>
            </a:extLst>
          </p:cNvPr>
          <p:cNvSpPr/>
          <p:nvPr/>
        </p:nvSpPr>
        <p:spPr>
          <a:xfrm>
            <a:off x="6553200" y="1922527"/>
            <a:ext cx="990600" cy="381000"/>
          </a:xfrm>
          <a:prstGeom prst="rect">
            <a:avLst/>
          </a:prstGeom>
          <a:noFill/>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a:latin typeface="Arial" pitchFamily="34" charset="0"/>
              <a:cs typeface="Arial" pitchFamily="34" charset="0"/>
            </a:endParaRPr>
          </a:p>
        </p:txBody>
      </p:sp>
      <p:sp>
        <p:nvSpPr>
          <p:cNvPr id="11" name="Rectangle 10">
            <a:extLst>
              <a:ext uri="{FF2B5EF4-FFF2-40B4-BE49-F238E27FC236}">
                <a16:creationId xmlns:a16="http://schemas.microsoft.com/office/drawing/2014/main" id="{AD637F5B-B42C-F6C9-DB9C-70063B1296D5}"/>
              </a:ext>
            </a:extLst>
          </p:cNvPr>
          <p:cNvSpPr/>
          <p:nvPr/>
        </p:nvSpPr>
        <p:spPr>
          <a:xfrm>
            <a:off x="9829800" y="1931587"/>
            <a:ext cx="990600" cy="381000"/>
          </a:xfrm>
          <a:prstGeom prst="rect">
            <a:avLst/>
          </a:prstGeom>
          <a:noFill/>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a:latin typeface="Arial" pitchFamily="34" charset="0"/>
              <a:cs typeface="Arial" pitchFamily="34" charset="0"/>
            </a:endParaRPr>
          </a:p>
        </p:txBody>
      </p:sp>
      <p:sp>
        <p:nvSpPr>
          <p:cNvPr id="8" name="Title 1">
            <a:extLst>
              <a:ext uri="{FF2B5EF4-FFF2-40B4-BE49-F238E27FC236}">
                <a16:creationId xmlns:a16="http://schemas.microsoft.com/office/drawing/2014/main" id="{8524DAC9-AF91-FD6D-156D-4071484EC46F}"/>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Tree>
    <p:extLst>
      <p:ext uri="{BB962C8B-B14F-4D97-AF65-F5344CB8AC3E}">
        <p14:creationId xmlns:p14="http://schemas.microsoft.com/office/powerpoint/2010/main" val="3783056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1E14C4-A58C-2C29-BED0-87D77940F5D6}"/>
              </a:ext>
            </a:extLst>
          </p:cNvPr>
          <p:cNvSpPr>
            <a:spLocks noGrp="1"/>
          </p:cNvSpPr>
          <p:nvPr>
            <p:ph idx="1"/>
          </p:nvPr>
        </p:nvSpPr>
        <p:spPr>
          <a:xfrm>
            <a:off x="342900" y="1253331"/>
            <a:ext cx="10515600" cy="4351338"/>
          </a:xfrm>
        </p:spPr>
        <p:txBody>
          <a:bodyPr>
            <a:normAutofit fontScale="92500" lnSpcReduction="10000"/>
          </a:bodyPr>
          <a:lstStyle/>
          <a:p>
            <a:r>
              <a:rPr lang="en-US">
                <a:latin typeface="Arial" panose="020B0604020202020204" pitchFamily="34" charset="0"/>
                <a:cs typeface="Arial" panose="020B0604020202020204" pitchFamily="34" charset="0"/>
              </a:rPr>
              <a:t>Steps: </a:t>
            </a:r>
          </a:p>
          <a:p>
            <a:pPr marL="914400" lvl="1" indent="-457200">
              <a:buFont typeface="+mj-lt"/>
              <a:buAutoNum type="arabicPeriod"/>
            </a:pPr>
            <a:r>
              <a:rPr lang="en-US">
                <a:latin typeface="Arial" panose="020B0604020202020204" pitchFamily="34" charset="0"/>
                <a:cs typeface="Arial" panose="020B0604020202020204" pitchFamily="34" charset="0"/>
              </a:rPr>
              <a:t>Experiment with different array factors and element patterns. </a:t>
            </a:r>
          </a:p>
          <a:p>
            <a:pPr lvl="2"/>
            <a:r>
              <a:rPr lang="en-US" i="1">
                <a:latin typeface="Arial" panose="020B0604020202020204" pitchFamily="34" charset="0"/>
                <a:cs typeface="Arial" panose="020B0604020202020204" pitchFamily="34" charset="0"/>
              </a:rPr>
              <a:t>Extra Credit: Find the effect of grating lobes and tapering</a:t>
            </a:r>
          </a:p>
          <a:p>
            <a:pPr marL="914400" lvl="1" indent="-457200">
              <a:buFont typeface="+mj-lt"/>
              <a:buAutoNum type="arabicPeriod"/>
            </a:pPr>
            <a:endParaRPr lang="en-US">
              <a:latin typeface="Arial" panose="020B0604020202020204" pitchFamily="34" charset="0"/>
              <a:cs typeface="Arial" panose="020B0604020202020204" pitchFamily="34" charset="0"/>
            </a:endParaRPr>
          </a:p>
          <a:p>
            <a:pPr marL="914400" lvl="1" indent="-457200">
              <a:buFont typeface="+mj-lt"/>
              <a:buAutoNum type="arabicPeriod"/>
            </a:pPr>
            <a:r>
              <a:rPr lang="en-US">
                <a:latin typeface="Arial" panose="020B0604020202020204" pitchFamily="34" charset="0"/>
                <a:cs typeface="Arial" panose="020B0604020202020204" pitchFamily="34" charset="0"/>
              </a:rPr>
              <a:t>Design and export phased array with the following configuration:</a:t>
            </a:r>
          </a:p>
          <a:p>
            <a:pPr marL="1315447" lvl="2" indent="-457200"/>
            <a:r>
              <a:rPr lang="en-US" i="1">
                <a:latin typeface="Arial" panose="020B0604020202020204" pitchFamily="34" charset="0"/>
                <a:cs typeface="Arial" panose="020B0604020202020204" pitchFamily="34" charset="0"/>
              </a:rPr>
              <a:t>URA 8 x 8</a:t>
            </a:r>
          </a:p>
          <a:p>
            <a:pPr marL="1315447" lvl="2" indent="-457200"/>
            <a:r>
              <a:rPr lang="en-US" b="0" i="1">
                <a:effectLst/>
                <a:latin typeface="Arial" panose="020B0604020202020204" pitchFamily="34" charset="0"/>
                <a:cs typeface="Arial" panose="020B0604020202020204" pitchFamily="34" charset="0"/>
              </a:rPr>
              <a:t>Signal Freq 2.5G</a:t>
            </a:r>
            <a:r>
              <a:rPr lang="en-US" i="1">
                <a:latin typeface="Arial" panose="020B0604020202020204" pitchFamily="34" charset="0"/>
                <a:cs typeface="Arial" panose="020B0604020202020204" pitchFamily="34" charset="0"/>
              </a:rPr>
              <a:t>Hz</a:t>
            </a:r>
          </a:p>
          <a:p>
            <a:pPr marL="1315447" lvl="2" indent="-457200"/>
            <a:r>
              <a:rPr lang="en-US" i="1">
                <a:latin typeface="Arial" panose="020B0604020202020204" pitchFamily="34" charset="0"/>
                <a:cs typeface="Arial" panose="020B0604020202020204" pitchFamily="34" charset="0"/>
              </a:rPr>
              <a:t>Spacing </a:t>
            </a:r>
          </a:p>
          <a:p>
            <a:pPr marL="1315447" lvl="2" indent="-457200"/>
            <a:r>
              <a:rPr lang="en-US" b="0" i="1">
                <a:effectLst/>
                <a:latin typeface="Arial" panose="020B0604020202020204" pitchFamily="34" charset="0"/>
                <a:cs typeface="Arial" panose="020B0604020202020204" pitchFamily="34" charset="0"/>
              </a:rPr>
              <a:t>Steering Angle 15</a:t>
            </a:r>
          </a:p>
          <a:p>
            <a:pPr marL="1315447" lvl="2" indent="-457200"/>
            <a:r>
              <a:rPr lang="en-US" i="1">
                <a:latin typeface="Arial" panose="020B0604020202020204" pitchFamily="34" charset="0"/>
                <a:cs typeface="Arial" panose="020B0604020202020204" pitchFamily="34" charset="0"/>
              </a:rPr>
              <a:t>Spec 3</a:t>
            </a:r>
          </a:p>
          <a:p>
            <a:pPr marL="1315447" lvl="2" indent="-457200"/>
            <a:r>
              <a:rPr lang="en-US" b="0" i="1">
                <a:effectLst/>
                <a:latin typeface="Arial" panose="020B0604020202020204" pitchFamily="34" charset="0"/>
                <a:cs typeface="Arial" panose="020B0604020202020204" pitchFamily="34" charset="0"/>
              </a:rPr>
              <a:t>Spec 4</a:t>
            </a:r>
          </a:p>
          <a:p>
            <a:pPr marL="1315447" lvl="2" indent="-457200">
              <a:buFont typeface="+mj-lt"/>
              <a:buAutoNum type="arabicPeriod"/>
            </a:pPr>
            <a:endParaRPr lang="en-US">
              <a:latin typeface="Arial" panose="020B0604020202020204" pitchFamily="34" charset="0"/>
              <a:cs typeface="Arial" panose="020B0604020202020204" pitchFamily="34" charset="0"/>
            </a:endParaRPr>
          </a:p>
          <a:p>
            <a:pPr marL="858247" lvl="1" indent="-457200">
              <a:buFont typeface="+mj-lt"/>
              <a:buAutoNum type="arabicPeriod"/>
            </a:pPr>
            <a:r>
              <a:rPr lang="en-US">
                <a:latin typeface="Arial" panose="020B0604020202020204" pitchFamily="34" charset="0"/>
                <a:cs typeface="Arial" panose="020B0604020202020204" pitchFamily="34" charset="0"/>
              </a:rPr>
              <a:t>Export to MATLAB</a:t>
            </a:r>
          </a:p>
          <a:p>
            <a:pPr marL="858247" lvl="1" indent="-457200">
              <a:buFont typeface="+mj-lt"/>
              <a:buAutoNum type="arabicPeriod"/>
            </a:pPr>
            <a:endParaRPr lang="en-US">
              <a:latin typeface="Menlo"/>
            </a:endParaRPr>
          </a:p>
          <a:p>
            <a:pPr marL="858247" lvl="1" indent="-457200">
              <a:buFont typeface="+mj-lt"/>
              <a:buAutoNum type="arabicPeriod"/>
            </a:pPr>
            <a:endParaRPr lang="en-US" b="0" i="0">
              <a:effectLst/>
              <a:latin typeface="Menlo"/>
            </a:endParaRPr>
          </a:p>
          <a:p>
            <a:pPr marL="457200" indent="-457200">
              <a:buFont typeface="+mj-lt"/>
              <a:buAutoNum type="arabicPeriod"/>
            </a:pPr>
            <a:endParaRPr lang="en-US"/>
          </a:p>
        </p:txBody>
      </p:sp>
      <p:sp>
        <p:nvSpPr>
          <p:cNvPr id="4" name="TextBox 3">
            <a:extLst>
              <a:ext uri="{FF2B5EF4-FFF2-40B4-BE49-F238E27FC236}">
                <a16:creationId xmlns:a16="http://schemas.microsoft.com/office/drawing/2014/main" id="{C4596FB2-F811-ED07-8E6A-72E357F05E28}"/>
              </a:ext>
            </a:extLst>
          </p:cNvPr>
          <p:cNvSpPr txBox="1"/>
          <p:nvPr/>
        </p:nvSpPr>
        <p:spPr>
          <a:xfrm>
            <a:off x="3573780" y="5593398"/>
            <a:ext cx="4884420" cy="1077218"/>
          </a:xfrm>
          <a:prstGeom prst="rect">
            <a:avLst/>
          </a:prstGeom>
          <a:noFill/>
        </p:spPr>
        <p:txBody>
          <a:bodyPr wrap="square">
            <a:spAutoFit/>
          </a:bodyPr>
          <a:lstStyle/>
          <a:p>
            <a:pPr algn="ctr"/>
            <a:r>
              <a:rPr lang="en-US" sz="3200" b="1">
                <a:solidFill>
                  <a:schemeClr val="accent2"/>
                </a:solidFill>
                <a:latin typeface="Roboto"/>
              </a:rPr>
              <a:t>WORK ON EXERCISE 2 </a:t>
            </a:r>
          </a:p>
          <a:p>
            <a:pPr algn="ctr"/>
            <a:r>
              <a:rPr lang="en-US" sz="3200" b="1">
                <a:solidFill>
                  <a:schemeClr val="accent2"/>
                </a:solidFill>
                <a:latin typeface="Roboto"/>
              </a:rPr>
              <a:t>(15 minutes)</a:t>
            </a:r>
            <a:endParaRPr lang="en-US" sz="3200">
              <a:solidFill>
                <a:schemeClr val="accent2"/>
              </a:solidFill>
            </a:endParaRPr>
          </a:p>
        </p:txBody>
      </p:sp>
      <p:sp>
        <p:nvSpPr>
          <p:cNvPr id="7" name="Title 1">
            <a:extLst>
              <a:ext uri="{FF2B5EF4-FFF2-40B4-BE49-F238E27FC236}">
                <a16:creationId xmlns:a16="http://schemas.microsoft.com/office/drawing/2014/main" id="{5E96C947-58DD-C408-46EF-ACEE62B9165D}"/>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2: </a:t>
            </a:r>
            <a:r>
              <a:rPr lang="en-US" sz="3200" b="1">
                <a:solidFill>
                  <a:srgbClr val="1EABDA"/>
                </a:solidFill>
                <a:latin typeface="Roboto"/>
              </a:rPr>
              <a:t>Rapid Prototyping of Antenna Arrays</a:t>
            </a:r>
            <a:endParaRPr lang="en-US"/>
          </a:p>
        </p:txBody>
      </p:sp>
    </p:spTree>
    <p:extLst>
      <p:ext uri="{BB962C8B-B14F-4D97-AF65-F5344CB8AC3E}">
        <p14:creationId xmlns:p14="http://schemas.microsoft.com/office/powerpoint/2010/main" val="828621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3AB34-7CB9-4151-9384-28411FD0B92A}"/>
              </a:ext>
            </a:extLst>
          </p:cNvPr>
          <p:cNvPicPr>
            <a:picLocks noChangeAspect="1"/>
          </p:cNvPicPr>
          <p:nvPr/>
        </p:nvPicPr>
        <p:blipFill>
          <a:blip r:embed="rId3"/>
          <a:stretch>
            <a:fillRect/>
          </a:stretch>
        </p:blipFill>
        <p:spPr>
          <a:xfrm>
            <a:off x="572755" y="4005062"/>
            <a:ext cx="4409524" cy="1771429"/>
          </a:xfrm>
          <a:prstGeom prst="rect">
            <a:avLst/>
          </a:prstGeom>
          <a:ln w="25400">
            <a:solidFill>
              <a:schemeClr val="tx2"/>
            </a:solidFill>
          </a:ln>
        </p:spPr>
      </p:pic>
      <p:sp>
        <p:nvSpPr>
          <p:cNvPr id="2" name="Title 1"/>
          <p:cNvSpPr>
            <a:spLocks noGrp="1"/>
          </p:cNvSpPr>
          <p:nvPr>
            <p:ph type="title"/>
          </p:nvPr>
        </p:nvSpPr>
        <p:spPr>
          <a:xfrm>
            <a:off x="304800" y="313102"/>
            <a:ext cx="9792890" cy="647782"/>
          </a:xfrm>
        </p:spPr>
        <p:txBody>
          <a:bodyPr/>
          <a:lstStyle/>
          <a:p>
            <a:r>
              <a:rPr lang="en-US" sz="2800" b="1">
                <a:solidFill>
                  <a:srgbClr val="1EABDA"/>
                </a:solidFill>
                <a:latin typeface="Roboto"/>
              </a:rPr>
              <a:t>Related Resources</a:t>
            </a:r>
            <a:endParaRPr lang="en-GB"/>
          </a:p>
        </p:txBody>
      </p:sp>
      <p:sp>
        <p:nvSpPr>
          <p:cNvPr id="4" name="Content Placeholder 2">
            <a:extLst>
              <a:ext uri="{FF2B5EF4-FFF2-40B4-BE49-F238E27FC236}">
                <a16:creationId xmlns:a16="http://schemas.microsoft.com/office/drawing/2014/main" id="{783B6C86-36C9-A540-92C7-3B1BCC4B79EA}"/>
              </a:ext>
            </a:extLst>
          </p:cNvPr>
          <p:cNvSpPr>
            <a:spLocks noGrp="1"/>
          </p:cNvSpPr>
          <p:nvPr>
            <p:ph idx="1"/>
          </p:nvPr>
        </p:nvSpPr>
        <p:spPr>
          <a:xfrm>
            <a:off x="632658" y="1248916"/>
            <a:ext cx="8587542" cy="1496139"/>
          </a:xfrm>
        </p:spPr>
        <p:txBody>
          <a:bodyPr>
            <a:normAutofit fontScale="92500" lnSpcReduction="20000"/>
          </a:bodyPr>
          <a:lstStyle/>
          <a:p>
            <a:pPr marL="0" indent="0">
              <a:buNone/>
            </a:pPr>
            <a:r>
              <a:rPr lang="en-US" sz="2000">
                <a:solidFill>
                  <a:schemeClr val="tx2"/>
                </a:solidFill>
              </a:rPr>
              <a:t>Antenna Toolbox:</a:t>
            </a:r>
          </a:p>
          <a:p>
            <a:r>
              <a:rPr lang="en-US" sz="1800"/>
              <a:t>Full-wave and hybrid electromagnetic solvers for antenna elements and arrays</a:t>
            </a:r>
          </a:p>
          <a:p>
            <a:r>
              <a:rPr lang="en-US" sz="1800"/>
              <a:t>Do port, surface, and field analysis, antenna placement studies, and radar cross section (RCS) calculations.</a:t>
            </a:r>
          </a:p>
          <a:p>
            <a:r>
              <a:rPr lang="en-US" sz="1800"/>
              <a:t>Export designed antennas for fabrication using CAD and Gerber files</a:t>
            </a:r>
            <a:endParaRPr lang="en-GB" sz="1800"/>
          </a:p>
        </p:txBody>
      </p:sp>
      <p:pic>
        <p:nvPicPr>
          <p:cNvPr id="9" name="Picture 8">
            <a:extLst>
              <a:ext uri="{FF2B5EF4-FFF2-40B4-BE49-F238E27FC236}">
                <a16:creationId xmlns:a16="http://schemas.microsoft.com/office/drawing/2014/main" id="{A8995EE0-2414-49A7-A3BB-1FC2FAD29F9E}"/>
              </a:ext>
            </a:extLst>
          </p:cNvPr>
          <p:cNvPicPr>
            <a:picLocks noChangeAspect="1"/>
          </p:cNvPicPr>
          <p:nvPr/>
        </p:nvPicPr>
        <p:blipFill>
          <a:blip r:embed="rId4"/>
          <a:stretch>
            <a:fillRect/>
          </a:stretch>
        </p:blipFill>
        <p:spPr>
          <a:xfrm>
            <a:off x="5273610" y="3048650"/>
            <a:ext cx="6336532" cy="3684255"/>
          </a:xfrm>
          <a:prstGeom prst="rect">
            <a:avLst/>
          </a:prstGeom>
        </p:spPr>
      </p:pic>
      <p:pic>
        <p:nvPicPr>
          <p:cNvPr id="10" name="Picture 9">
            <a:extLst>
              <a:ext uri="{FF2B5EF4-FFF2-40B4-BE49-F238E27FC236}">
                <a16:creationId xmlns:a16="http://schemas.microsoft.com/office/drawing/2014/main" id="{76D61897-EFC2-429A-85B9-42E575F41518}"/>
              </a:ext>
            </a:extLst>
          </p:cNvPr>
          <p:cNvPicPr>
            <a:picLocks noChangeAspect="1"/>
          </p:cNvPicPr>
          <p:nvPr/>
        </p:nvPicPr>
        <p:blipFill rotWithShape="1">
          <a:blip r:embed="rId5"/>
          <a:srcRect l="46752"/>
          <a:stretch/>
        </p:blipFill>
        <p:spPr>
          <a:xfrm>
            <a:off x="9829800" y="413127"/>
            <a:ext cx="1703512" cy="1323814"/>
          </a:xfrm>
          <a:prstGeom prst="rect">
            <a:avLst/>
          </a:prstGeom>
        </p:spPr>
      </p:pic>
      <p:sp>
        <p:nvSpPr>
          <p:cNvPr id="6" name="Rounded Rectangle 4">
            <a:extLst>
              <a:ext uri="{FF2B5EF4-FFF2-40B4-BE49-F238E27FC236}">
                <a16:creationId xmlns:a16="http://schemas.microsoft.com/office/drawing/2014/main" id="{26472F1C-6EAB-FFC9-B826-009B58F0C10A}"/>
              </a:ext>
            </a:extLst>
          </p:cNvPr>
          <p:cNvSpPr/>
          <p:nvPr/>
        </p:nvSpPr>
        <p:spPr>
          <a:xfrm>
            <a:off x="5273611" y="3789040"/>
            <a:ext cx="1254438" cy="2376554"/>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7" name="Rounded Rectangle 4">
            <a:extLst>
              <a:ext uri="{FF2B5EF4-FFF2-40B4-BE49-F238E27FC236}">
                <a16:creationId xmlns:a16="http://schemas.microsoft.com/office/drawing/2014/main" id="{37C3041C-122F-18F9-5E43-3F360DE15390}"/>
              </a:ext>
            </a:extLst>
          </p:cNvPr>
          <p:cNvSpPr/>
          <p:nvPr/>
        </p:nvSpPr>
        <p:spPr>
          <a:xfrm>
            <a:off x="6587952" y="3789039"/>
            <a:ext cx="4971390" cy="2943865"/>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8" name="Rounded Rectangle 4">
            <a:extLst>
              <a:ext uri="{FF2B5EF4-FFF2-40B4-BE49-F238E27FC236}">
                <a16:creationId xmlns:a16="http://schemas.microsoft.com/office/drawing/2014/main" id="{D2A18EA2-0CA4-2195-AF2A-AE9CF5B8ECF5}"/>
              </a:ext>
            </a:extLst>
          </p:cNvPr>
          <p:cNvSpPr/>
          <p:nvPr/>
        </p:nvSpPr>
        <p:spPr>
          <a:xfrm>
            <a:off x="10848528" y="3317816"/>
            <a:ext cx="432048" cy="471222"/>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
        <p:nvSpPr>
          <p:cNvPr id="11" name="Rounded Rectangle 4">
            <a:extLst>
              <a:ext uri="{FF2B5EF4-FFF2-40B4-BE49-F238E27FC236}">
                <a16:creationId xmlns:a16="http://schemas.microsoft.com/office/drawing/2014/main" id="{18E97769-BEB1-25A2-B5BC-7F6C60E69418}"/>
              </a:ext>
            </a:extLst>
          </p:cNvPr>
          <p:cNvSpPr/>
          <p:nvPr/>
        </p:nvSpPr>
        <p:spPr>
          <a:xfrm>
            <a:off x="2639616" y="5013176"/>
            <a:ext cx="576064" cy="595908"/>
          </a:xfrm>
          <a:prstGeom prst="roundRect">
            <a:avLst>
              <a:gd name="adj" fmla="val 5113"/>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b="1">
              <a:cs typeface="Arial" pitchFamily="34" charset="0"/>
            </a:endParaRPr>
          </a:p>
        </p:txBody>
      </p:sp>
    </p:spTree>
    <p:extLst>
      <p:ext uri="{BB962C8B-B14F-4D97-AF65-F5344CB8AC3E}">
        <p14:creationId xmlns:p14="http://schemas.microsoft.com/office/powerpoint/2010/main" val="72567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P spid="8"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F27FB-00C7-7E02-2A4D-6A5F2FEF476F}"/>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130A35BC-02B3-D458-2216-5457379E0652}"/>
              </a:ext>
            </a:extLst>
          </p:cNvPr>
          <p:cNvGrpSpPr/>
          <p:nvPr/>
        </p:nvGrpSpPr>
        <p:grpSpPr>
          <a:xfrm>
            <a:off x="3119671" y="3018024"/>
            <a:ext cx="57955" cy="821952"/>
            <a:chOff x="2160347" y="2674421"/>
            <a:chExt cx="47615" cy="571389"/>
          </a:xfrm>
          <a:solidFill>
            <a:schemeClr val="bg2">
              <a:lumMod val="90000"/>
            </a:schemeClr>
          </a:solidFill>
        </p:grpSpPr>
        <p:sp>
          <p:nvSpPr>
            <p:cNvPr id="23" name="Rounded Rectangle 22">
              <a:extLst>
                <a:ext uri="{FF2B5EF4-FFF2-40B4-BE49-F238E27FC236}">
                  <a16:creationId xmlns:a16="http://schemas.microsoft.com/office/drawing/2014/main" id="{C6755BAB-9610-FEED-3E45-AD042FDA7D7A}"/>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4" name="Rounded Rectangle 23">
              <a:extLst>
                <a:ext uri="{FF2B5EF4-FFF2-40B4-BE49-F238E27FC236}">
                  <a16:creationId xmlns:a16="http://schemas.microsoft.com/office/drawing/2014/main" id="{BA1DDF0B-E0A2-E575-844D-03496EAAED01}"/>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28" name="Group 27">
            <a:extLst>
              <a:ext uri="{FF2B5EF4-FFF2-40B4-BE49-F238E27FC236}">
                <a16:creationId xmlns:a16="http://schemas.microsoft.com/office/drawing/2014/main" id="{044C1AE9-30E2-9947-7536-B18954C87333}"/>
              </a:ext>
            </a:extLst>
          </p:cNvPr>
          <p:cNvGrpSpPr/>
          <p:nvPr/>
        </p:nvGrpSpPr>
        <p:grpSpPr>
          <a:xfrm>
            <a:off x="4762241" y="1642296"/>
            <a:ext cx="89131" cy="830997"/>
            <a:chOff x="2874584" y="1722105"/>
            <a:chExt cx="47615" cy="761853"/>
          </a:xfrm>
        </p:grpSpPr>
        <p:sp>
          <p:nvSpPr>
            <p:cNvPr id="26" name="Rounded Rectangle 25">
              <a:extLst>
                <a:ext uri="{FF2B5EF4-FFF2-40B4-BE49-F238E27FC236}">
                  <a16:creationId xmlns:a16="http://schemas.microsoft.com/office/drawing/2014/main" id="{9E00A191-714F-73E3-CA7C-D2FE5B7F05DE}"/>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solidFill>
              <a:srgbClr val="E3FFF2"/>
            </a:solidFill>
            <a:ln>
              <a:noFill/>
            </a:ln>
          </p:spPr>
          <p:txBody>
            <a:bodyPr rtlCol="0" anchor="ctr"/>
            <a:lstStyle/>
            <a:p>
              <a:pPr algn="ctr"/>
              <a:endParaRPr/>
            </a:p>
          </p:txBody>
        </p:sp>
        <p:sp>
          <p:nvSpPr>
            <p:cNvPr id="27" name="Rounded Rectangle 26">
              <a:extLst>
                <a:ext uri="{FF2B5EF4-FFF2-40B4-BE49-F238E27FC236}">
                  <a16:creationId xmlns:a16="http://schemas.microsoft.com/office/drawing/2014/main" id="{EB4C627D-B945-A09E-C35B-45E0E366C830}"/>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noFill/>
            <a:ln w="11903">
              <a:solidFill>
                <a:srgbClr val="3CC583"/>
              </a:solidFill>
            </a:ln>
          </p:spPr>
          <p:txBody>
            <a:bodyPr rtlCol="0" anchor="ctr"/>
            <a:lstStyle/>
            <a:p>
              <a:pPr algn="ctr"/>
              <a:endParaRPr/>
            </a:p>
          </p:txBody>
        </p:sp>
      </p:grpSp>
      <p:grpSp>
        <p:nvGrpSpPr>
          <p:cNvPr id="31" name="Group 30">
            <a:extLst>
              <a:ext uri="{FF2B5EF4-FFF2-40B4-BE49-F238E27FC236}">
                <a16:creationId xmlns:a16="http://schemas.microsoft.com/office/drawing/2014/main" id="{11586D37-AAA4-E6E1-5F8B-085B5B66308D}"/>
              </a:ext>
            </a:extLst>
          </p:cNvPr>
          <p:cNvGrpSpPr/>
          <p:nvPr/>
        </p:nvGrpSpPr>
        <p:grpSpPr>
          <a:xfrm>
            <a:off x="1847323" y="4742419"/>
            <a:ext cx="61667" cy="716052"/>
            <a:chOff x="1446109" y="3579122"/>
            <a:chExt cx="47615" cy="571389"/>
          </a:xfrm>
          <a:solidFill>
            <a:schemeClr val="bg2"/>
          </a:solidFill>
        </p:grpSpPr>
        <p:sp>
          <p:nvSpPr>
            <p:cNvPr id="29" name="Rounded Rectangle 28">
              <a:extLst>
                <a:ext uri="{FF2B5EF4-FFF2-40B4-BE49-F238E27FC236}">
                  <a16:creationId xmlns:a16="http://schemas.microsoft.com/office/drawing/2014/main" id="{FEB18190-6CE1-0AFF-0800-71320EA8FF75}"/>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26B895E1-C65E-50DA-D965-64991F836993}"/>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AF52A4C8-A15E-C6B1-F2F4-4A46CB92A1E8}"/>
              </a:ext>
            </a:extLst>
          </p:cNvPr>
          <p:cNvGrpSpPr/>
          <p:nvPr/>
        </p:nvGrpSpPr>
        <p:grpSpPr>
          <a:xfrm>
            <a:off x="6096000" y="542271"/>
            <a:ext cx="61667" cy="716052"/>
            <a:chOff x="3588821" y="960252"/>
            <a:chExt cx="47615" cy="571389"/>
          </a:xfrm>
          <a:solidFill>
            <a:schemeClr val="bg2">
              <a:lumMod val="90000"/>
            </a:schemeClr>
          </a:solidFill>
        </p:grpSpPr>
        <p:sp>
          <p:nvSpPr>
            <p:cNvPr id="32" name="Rounded Rectangle 31">
              <a:extLst>
                <a:ext uri="{FF2B5EF4-FFF2-40B4-BE49-F238E27FC236}">
                  <a16:creationId xmlns:a16="http://schemas.microsoft.com/office/drawing/2014/main" id="{0D8406E9-2B0E-FDCF-D371-AF34BF3DB595}"/>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3" name="Rounded Rectangle 32">
              <a:extLst>
                <a:ext uri="{FF2B5EF4-FFF2-40B4-BE49-F238E27FC236}">
                  <a16:creationId xmlns:a16="http://schemas.microsoft.com/office/drawing/2014/main" id="{57B62980-7BC6-C099-3999-51B5E25C74F1}"/>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sp>
        <p:nvSpPr>
          <p:cNvPr id="35" name="TextBox 34">
            <a:extLst>
              <a:ext uri="{FF2B5EF4-FFF2-40B4-BE49-F238E27FC236}">
                <a16:creationId xmlns:a16="http://schemas.microsoft.com/office/drawing/2014/main" id="{09C181DF-2ADD-3172-FE66-6D259F81B83A}"/>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rgbClr val="3CC583"/>
                </a:solidFill>
                <a:latin typeface="Roboto"/>
              </a:rPr>
              <a:t>Ex. </a:t>
            </a:r>
            <a:r>
              <a:rPr b="1">
                <a:solidFill>
                  <a:srgbClr val="3CC583"/>
                </a:solidFill>
                <a:latin typeface="Roboto"/>
              </a:rPr>
              <a:t>3</a:t>
            </a:r>
          </a:p>
        </p:txBody>
      </p:sp>
      <p:sp>
        <p:nvSpPr>
          <p:cNvPr id="36" name="TextBox 35">
            <a:extLst>
              <a:ext uri="{FF2B5EF4-FFF2-40B4-BE49-F238E27FC236}">
                <a16:creationId xmlns:a16="http://schemas.microsoft.com/office/drawing/2014/main" id="{6AC257E0-0153-A7D6-FD97-DF97B8B626A9}"/>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rgbClr val="3CC583"/>
                </a:solidFill>
                <a:latin typeface="Roboto"/>
              </a:rPr>
              <a:t>Beamforming</a:t>
            </a:r>
            <a:r>
              <a:rPr lang="en-US" b="1">
                <a:solidFill>
                  <a:srgbClr val="3CC583"/>
                </a:solidFill>
                <a:latin typeface="Roboto"/>
              </a:rPr>
              <a:t>, Nulling and Steering</a:t>
            </a:r>
            <a:endParaRPr b="1">
              <a:solidFill>
                <a:srgbClr val="3CC583"/>
              </a:solidFill>
              <a:latin typeface="Roboto"/>
            </a:endParaRPr>
          </a:p>
        </p:txBody>
      </p:sp>
      <p:sp>
        <p:nvSpPr>
          <p:cNvPr id="39" name="TextBox 38">
            <a:extLst>
              <a:ext uri="{FF2B5EF4-FFF2-40B4-BE49-F238E27FC236}">
                <a16:creationId xmlns:a16="http://schemas.microsoft.com/office/drawing/2014/main" id="{D5C4E21F-C3CC-DCAB-FECA-0232A461983A}"/>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2</a:t>
            </a:r>
          </a:p>
        </p:txBody>
      </p:sp>
      <p:sp>
        <p:nvSpPr>
          <p:cNvPr id="41" name="TextBox 40">
            <a:extLst>
              <a:ext uri="{FF2B5EF4-FFF2-40B4-BE49-F238E27FC236}">
                <a16:creationId xmlns:a16="http://schemas.microsoft.com/office/drawing/2014/main" id="{B09EADC3-44BA-4A6F-0C83-480126F560F8}"/>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Rapid Prototyping</a:t>
            </a:r>
            <a:r>
              <a:rPr lang="en-US" b="1">
                <a:solidFill>
                  <a:schemeClr val="bg2">
                    <a:lumMod val="90000"/>
                  </a:schemeClr>
                </a:solidFill>
                <a:latin typeface="Roboto"/>
              </a:rPr>
              <a:t> of Antenna Arrays</a:t>
            </a:r>
          </a:p>
          <a:p>
            <a:pPr algn="l"/>
            <a:r>
              <a:rPr lang="en-US" b="1">
                <a:solidFill>
                  <a:schemeClr val="bg2">
                    <a:lumMod val="90000"/>
                  </a:schemeClr>
                </a:solidFill>
                <a:latin typeface="Roboto"/>
              </a:rPr>
              <a:t>(Sensor Analyzer App)</a:t>
            </a:r>
            <a:endParaRPr b="1">
              <a:solidFill>
                <a:schemeClr val="bg2">
                  <a:lumMod val="90000"/>
                </a:schemeClr>
              </a:solidFill>
              <a:latin typeface="Roboto"/>
            </a:endParaRPr>
          </a:p>
        </p:txBody>
      </p:sp>
      <p:sp>
        <p:nvSpPr>
          <p:cNvPr id="43" name="TextBox 42">
            <a:extLst>
              <a:ext uri="{FF2B5EF4-FFF2-40B4-BE49-F238E27FC236}">
                <a16:creationId xmlns:a16="http://schemas.microsoft.com/office/drawing/2014/main" id="{36D3C0EF-08D1-EABB-FB1A-0CC4955C1D65}"/>
              </a:ext>
            </a:extLst>
          </p:cNvPr>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a:t>
            </a:r>
            <a:r>
              <a:rPr b="1">
                <a:solidFill>
                  <a:schemeClr val="bg2">
                    <a:lumMod val="90000"/>
                  </a:schemeClr>
                </a:solidFill>
                <a:latin typeface="Roboto"/>
              </a:rPr>
              <a:t>4</a:t>
            </a:r>
          </a:p>
        </p:txBody>
      </p:sp>
      <p:sp>
        <p:nvSpPr>
          <p:cNvPr id="44" name="TextBox 43">
            <a:extLst>
              <a:ext uri="{FF2B5EF4-FFF2-40B4-BE49-F238E27FC236}">
                <a16:creationId xmlns:a16="http://schemas.microsoft.com/office/drawing/2014/main" id="{893B7EBB-4130-E2AC-5076-F88823CA0F73}"/>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CB0B8A67-F4CC-461D-A326-5FD3DAF10243}"/>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5F37F99A-5A39-5A50-925F-06D7FFEB2EF9}"/>
              </a:ext>
            </a:extLst>
          </p:cNvPr>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Implement array in a scenario over terrain</a:t>
            </a:r>
            <a:endParaRPr b="1">
              <a:solidFill>
                <a:schemeClr val="bg2">
                  <a:lumMod val="90000"/>
                </a:schemeClr>
              </a:solidFill>
              <a:latin typeface="Roboto"/>
            </a:endParaRPr>
          </a:p>
        </p:txBody>
      </p:sp>
      <p:sp>
        <p:nvSpPr>
          <p:cNvPr id="52" name="Title 1">
            <a:extLst>
              <a:ext uri="{FF2B5EF4-FFF2-40B4-BE49-F238E27FC236}">
                <a16:creationId xmlns:a16="http://schemas.microsoft.com/office/drawing/2014/main" id="{BC692F86-0A6D-6BB7-4FD9-8F124AA47E1B}"/>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1E6A8D90-2512-79DC-39B3-92D9B243DB97}"/>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62A069CA-94C3-CC31-BACD-A1AD2B11438E}"/>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17B7A2B7-253E-2872-63C2-D5E5A04C202C}"/>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021A0542-CB89-F852-DF4E-609BF0F639EF}"/>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678261C5-CC07-5C9D-9CF3-2EEE23A6BCE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7D3156A2-1F1C-49A5-4C9C-B9EF1FC4BB13}"/>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F5779D09-1173-E5C4-FACC-E7B7CCE02DA6}"/>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36414BE2-C260-A6E6-93FC-658F057ACF93}"/>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945F625B-2A37-59B5-DF69-7E513ABF756C}"/>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3E1B3E2E-D60A-482D-3ADB-DDCAB76C7715}"/>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B407F898-7E49-B7F9-B503-9F702BA4061F}"/>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01E581B2-E30B-AA0C-BBA5-9C04F7E43A48}"/>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673540BF-E3B6-F65C-BC5A-44B0C82707C3}"/>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7A4C3DA4-DFDD-C41B-6003-7266E821FF26}"/>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F58CF6A1-2C05-EDBD-B1E4-2D355750D6E0}"/>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E2A02970-F91B-A369-D674-AD51AD0703BD}"/>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7B6A8F6E-D7E1-F6E3-72D3-46937320C436}"/>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7B964390-182E-FB91-C65F-3653876D6349}"/>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A9482126-00E2-DEA9-4C38-2738A774A997}"/>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11E5FD4A-7A3D-4360-4DA0-97BFB4CEC4DE}"/>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7B3CD5F5-E3A4-AB0C-A9F3-46696E17E08B}"/>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31CF3573-7D53-BF4A-985C-B25D957AF72B}"/>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A21543B7-69DE-07CA-5064-6EB177EBA4CC}"/>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021B1667-C86E-F96B-B5C3-717523B6F3D4}"/>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D8CFC508-2954-EFEB-E973-A1F79AFC7248}"/>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617B0343-91F8-01AA-91A1-687A0F5F8CBC}"/>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40" name="Rectangle 39">
            <a:extLst>
              <a:ext uri="{FF2B5EF4-FFF2-40B4-BE49-F238E27FC236}">
                <a16:creationId xmlns:a16="http://schemas.microsoft.com/office/drawing/2014/main" id="{CC56E4F0-9906-6D67-6E4F-B9CD04E2EB82}"/>
              </a:ext>
            </a:extLst>
          </p:cNvPr>
          <p:cNvSpPr/>
          <p:nvPr/>
        </p:nvSpPr>
        <p:spPr>
          <a:xfrm>
            <a:off x="3718381" y="1562703"/>
            <a:ext cx="3446484" cy="1051114"/>
          </a:xfrm>
          <a:prstGeom prst="rect">
            <a:avLst/>
          </a:prstGeom>
          <a:noFill/>
          <a:ln w="57150">
            <a:solidFill>
              <a:srgbClr val="61D0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717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B2FD-6212-B008-4420-25F6AC80F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D1569-1B2F-F2E8-94C7-BDE7A9A426D0}"/>
              </a:ext>
            </a:extLst>
          </p:cNvPr>
          <p:cNvSpPr>
            <a:spLocks noGrp="1"/>
          </p:cNvSpPr>
          <p:nvPr>
            <p:ph type="title"/>
          </p:nvPr>
        </p:nvSpPr>
        <p:spPr>
          <a:xfrm>
            <a:off x="228600" y="345757"/>
            <a:ext cx="11369040" cy="751523"/>
          </a:xfrm>
        </p:spPr>
        <p:txBody>
          <a:bodyPr>
            <a:normAutofit/>
          </a:bodyPr>
          <a:lstStyle/>
          <a:p>
            <a:r>
              <a:rPr lang="en-US" sz="3200" b="1">
                <a:solidFill>
                  <a:srgbClr val="1EABDA"/>
                </a:solidFill>
                <a:latin typeface="Roboto"/>
                <a:cs typeface="Arial"/>
              </a:rPr>
              <a:t>Exercise 3: </a:t>
            </a:r>
            <a:r>
              <a:rPr lang="en-US" sz="3200" b="1">
                <a:solidFill>
                  <a:srgbClr val="1EABDA"/>
                </a:solidFill>
                <a:latin typeface="Roboto"/>
              </a:rPr>
              <a:t>Beamforming, Nulling and Steering</a:t>
            </a:r>
            <a:endParaRPr lang="en-US"/>
          </a:p>
        </p:txBody>
      </p:sp>
      <p:sp>
        <p:nvSpPr>
          <p:cNvPr id="3" name="Content Placeholder 2">
            <a:extLst>
              <a:ext uri="{FF2B5EF4-FFF2-40B4-BE49-F238E27FC236}">
                <a16:creationId xmlns:a16="http://schemas.microsoft.com/office/drawing/2014/main" id="{0FB2D177-EB47-2F3A-44D2-B00A2504B3EB}"/>
              </a:ext>
            </a:extLst>
          </p:cNvPr>
          <p:cNvSpPr>
            <a:spLocks noGrp="1"/>
          </p:cNvSpPr>
          <p:nvPr>
            <p:ph idx="1"/>
          </p:nvPr>
        </p:nvSpPr>
        <p:spPr>
          <a:xfrm>
            <a:off x="518160" y="2206625"/>
            <a:ext cx="10515600" cy="2426335"/>
          </a:xfrm>
        </p:spPr>
        <p:txBody>
          <a:bodyPr vert="horz" lIns="91440" tIns="45720" rIns="91440" bIns="45720" rtlCol="0" anchor="t">
            <a:noAutofit/>
          </a:bodyPr>
          <a:lstStyle/>
          <a:p>
            <a:pPr marL="0" indent="0">
              <a:buNone/>
            </a:pPr>
            <a:r>
              <a:rPr lang="en-US">
                <a:latin typeface="Arial"/>
                <a:cs typeface="Arial"/>
              </a:rPr>
              <a:t>Goals: </a:t>
            </a:r>
          </a:p>
          <a:p>
            <a:pPr lvl="1">
              <a:buClr>
                <a:schemeClr val="accent1"/>
              </a:buClr>
            </a:pPr>
            <a:r>
              <a:rPr lang="en-US">
                <a:latin typeface="Arial"/>
                <a:cs typeface="Arial"/>
              </a:rPr>
              <a:t>Calculate weights for the array designed in exercise 2</a:t>
            </a:r>
          </a:p>
          <a:p>
            <a:pPr lvl="1">
              <a:buClr>
                <a:schemeClr val="accent1"/>
              </a:buClr>
            </a:pPr>
            <a:r>
              <a:rPr lang="en-US">
                <a:latin typeface="Arial"/>
                <a:cs typeface="Arial"/>
              </a:rPr>
              <a:t>Meet given requirements for array performance</a:t>
            </a:r>
          </a:p>
          <a:p>
            <a:pPr lvl="1">
              <a:buClr>
                <a:schemeClr val="accent1"/>
              </a:buClr>
            </a:pPr>
            <a:r>
              <a:rPr lang="en-US">
                <a:latin typeface="Arial"/>
                <a:cs typeface="Arial"/>
              </a:rPr>
              <a:t>Introduction to minimum variance optimization algorithm</a:t>
            </a:r>
          </a:p>
          <a:p>
            <a:pPr lvl="1">
              <a:buClr>
                <a:schemeClr val="accent1"/>
              </a:buClr>
            </a:pPr>
            <a:endParaRPr lang="en-US">
              <a:latin typeface="Arial"/>
              <a:cs typeface="Arial"/>
            </a:endParaRPr>
          </a:p>
          <a:p>
            <a:pPr marL="800735" lvl="1" indent="-343535"/>
            <a:endParaRPr lang="en-US"/>
          </a:p>
          <a:p>
            <a:pPr marL="744220" lvl="1" indent="-286385">
              <a:buFont typeface="Courier New" pitchFamily="2" charset="2"/>
              <a:buChar char="o"/>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1641294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83648" y="1044103"/>
            <a:ext cx="8355361" cy="2943520"/>
          </a:xfrm>
        </p:spPr>
        <p:txBody>
          <a:bodyPr/>
          <a:lstStyle/>
          <a:p>
            <a:r>
              <a:rPr lang="en-US" sz="2200" b="0" i="0">
                <a:solidFill>
                  <a:srgbClr val="374151"/>
                </a:solidFill>
                <a:effectLst/>
                <a:latin typeface="__Inter_d65c78"/>
              </a:rPr>
              <a:t>Adjust weights of array elements to enhance signals from:</a:t>
            </a:r>
          </a:p>
          <a:p>
            <a:pPr lvl="1"/>
            <a:r>
              <a:rPr lang="en-US" sz="2000" b="0" i="0">
                <a:solidFill>
                  <a:srgbClr val="374151"/>
                </a:solidFill>
                <a:effectLst/>
                <a:latin typeface="__Inter_d65c78"/>
              </a:rPr>
              <a:t>desired directions (steering) </a:t>
            </a:r>
          </a:p>
          <a:p>
            <a:pPr lvl="1"/>
            <a:r>
              <a:rPr lang="en-US" sz="2000" b="0" i="0">
                <a:solidFill>
                  <a:srgbClr val="374151"/>
                </a:solidFill>
                <a:effectLst/>
                <a:latin typeface="__Inter_d65c78"/>
              </a:rPr>
              <a:t>suppress interference/noise from others (nulling)</a:t>
            </a:r>
          </a:p>
          <a:p>
            <a:r>
              <a:rPr lang="en-US" sz="2200">
                <a:solidFill>
                  <a:srgbClr val="374151"/>
                </a:solidFill>
                <a:latin typeface="__Inter_d65c78"/>
              </a:rPr>
              <a:t>Conventional (fixed weights) vs Adaptive (respond to environment)</a:t>
            </a:r>
          </a:p>
          <a:p>
            <a:r>
              <a:rPr lang="en-US" sz="2200" b="0" i="0">
                <a:solidFill>
                  <a:srgbClr val="374151"/>
                </a:solidFill>
                <a:effectLst/>
                <a:latin typeface="__Inter_d65c78"/>
              </a:rPr>
              <a:t>Narrow</a:t>
            </a:r>
            <a:r>
              <a:rPr lang="en-US" sz="2200">
                <a:solidFill>
                  <a:srgbClr val="374151"/>
                </a:solidFill>
                <a:latin typeface="__Inter_d65c78"/>
              </a:rPr>
              <a:t>band (constant phase shifts) vs Wideband (time delays)</a:t>
            </a:r>
            <a:endParaRPr lang="en-US" sz="2200" b="0" i="0">
              <a:solidFill>
                <a:srgbClr val="374151"/>
              </a:solidFill>
              <a:effectLst/>
              <a:latin typeface="__Inter_d65c78"/>
            </a:endParaRPr>
          </a:p>
          <a:p>
            <a:endParaRPr lang="en-US" b="0" i="0">
              <a:solidFill>
                <a:srgbClr val="374151"/>
              </a:solidFill>
              <a:effectLst/>
              <a:latin typeface="__Inter_d65c78"/>
            </a:endParaRPr>
          </a:p>
          <a:p>
            <a:endParaRPr lang="en-US" b="0" i="0">
              <a:solidFill>
                <a:srgbClr val="374151"/>
              </a:solidFill>
              <a:effectLst/>
              <a:latin typeface="__Inter_d65c78"/>
            </a:endParaRPr>
          </a:p>
          <a:p>
            <a:pPr marL="0" indent="0">
              <a:buNone/>
            </a:pPr>
            <a:endParaRPr lang="en-US"/>
          </a:p>
        </p:txBody>
      </p:sp>
      <p:sp>
        <p:nvSpPr>
          <p:cNvPr id="5" name="TextBox 4">
            <a:extLst>
              <a:ext uri="{FF2B5EF4-FFF2-40B4-BE49-F238E27FC236}">
                <a16:creationId xmlns:a16="http://schemas.microsoft.com/office/drawing/2014/main" id="{113083F4-1BE7-BE41-2578-DD0BC2A438AD}"/>
              </a:ext>
            </a:extLst>
          </p:cNvPr>
          <p:cNvSpPr txBox="1"/>
          <p:nvPr/>
        </p:nvSpPr>
        <p:spPr>
          <a:xfrm>
            <a:off x="7861729" y="6532126"/>
            <a:ext cx="4396297" cy="307777"/>
          </a:xfrm>
          <a:prstGeom prst="rect">
            <a:avLst/>
          </a:prstGeom>
          <a:noFill/>
        </p:spPr>
        <p:txBody>
          <a:bodyPr wrap="square">
            <a:spAutoFit/>
          </a:bodyPr>
          <a:lstStyle/>
          <a:p>
            <a:r>
              <a:rPr lang="en-US" sz="1400">
                <a:hlinkClick r:id="rId3"/>
              </a:rPr>
              <a:t>www.mathworks.com/help/phased/beamforming.html</a:t>
            </a:r>
            <a:r>
              <a:rPr lang="en-US" sz="1400"/>
              <a:t> </a:t>
            </a:r>
          </a:p>
        </p:txBody>
      </p:sp>
      <p:grpSp>
        <p:nvGrpSpPr>
          <p:cNvPr id="48" name="Group 47">
            <a:extLst>
              <a:ext uri="{FF2B5EF4-FFF2-40B4-BE49-F238E27FC236}">
                <a16:creationId xmlns:a16="http://schemas.microsoft.com/office/drawing/2014/main" id="{BC98908A-3430-898D-892A-6962BE2B8BE7}"/>
              </a:ext>
            </a:extLst>
          </p:cNvPr>
          <p:cNvGrpSpPr/>
          <p:nvPr/>
        </p:nvGrpSpPr>
        <p:grpSpPr>
          <a:xfrm>
            <a:off x="2272871" y="3364836"/>
            <a:ext cx="7646258" cy="2971800"/>
            <a:chOff x="2183542" y="1752600"/>
            <a:chExt cx="7646258" cy="2971800"/>
          </a:xfrm>
        </p:grpSpPr>
        <p:sp>
          <p:nvSpPr>
            <p:cNvPr id="49" name="Rounded Rectangle 40">
              <a:extLst>
                <a:ext uri="{FF2B5EF4-FFF2-40B4-BE49-F238E27FC236}">
                  <a16:creationId xmlns:a16="http://schemas.microsoft.com/office/drawing/2014/main" id="{BE09D8C4-1480-4BBB-E437-BBE497C2C047}"/>
                </a:ext>
              </a:extLst>
            </p:cNvPr>
            <p:cNvSpPr/>
            <p:nvPr/>
          </p:nvSpPr>
          <p:spPr>
            <a:xfrm>
              <a:off x="4191000" y="2438400"/>
              <a:ext cx="533400" cy="2286000"/>
            </a:xfrm>
            <a:prstGeom prst="roundRect">
              <a:avLst/>
            </a:prstGeom>
            <a:solidFill>
              <a:srgbClr val="95B3D7">
                <a:lumMod val="20000"/>
                <a:lumOff val="80000"/>
              </a:srgbClr>
            </a:solidFill>
            <a:ln w="6350" cap="flat" cmpd="sng" algn="ctr">
              <a:solidFill>
                <a:srgbClr val="95B3D7">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0" name="Freeform 76">
              <a:extLst>
                <a:ext uri="{FF2B5EF4-FFF2-40B4-BE49-F238E27FC236}">
                  <a16:creationId xmlns:a16="http://schemas.microsoft.com/office/drawing/2014/main" id="{76EE323D-55CE-4E21-2978-E8107CF5D4A7}"/>
                </a:ext>
              </a:extLst>
            </p:cNvPr>
            <p:cNvSpPr/>
            <p:nvPr/>
          </p:nvSpPr>
          <p:spPr>
            <a:xfrm>
              <a:off x="8367711" y="2895601"/>
              <a:ext cx="87630" cy="126301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127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grpSp>
          <p:nvGrpSpPr>
            <p:cNvPr id="51" name="Group 11">
              <a:extLst>
                <a:ext uri="{FF2B5EF4-FFF2-40B4-BE49-F238E27FC236}">
                  <a16:creationId xmlns:a16="http://schemas.microsoft.com/office/drawing/2014/main" id="{0379AF8B-E60A-0DF0-6B8F-66503A6DF281}"/>
                </a:ext>
              </a:extLst>
            </p:cNvPr>
            <p:cNvGrpSpPr/>
            <p:nvPr/>
          </p:nvGrpSpPr>
          <p:grpSpPr>
            <a:xfrm>
              <a:off x="4419600" y="2667000"/>
              <a:ext cx="152400" cy="152400"/>
              <a:chOff x="2971800" y="3352800"/>
              <a:chExt cx="152400" cy="152400"/>
            </a:xfrm>
          </p:grpSpPr>
          <p:sp>
            <p:nvSpPr>
              <p:cNvPr id="85" name="Oval 84">
                <a:extLst>
                  <a:ext uri="{FF2B5EF4-FFF2-40B4-BE49-F238E27FC236}">
                    <a16:creationId xmlns:a16="http://schemas.microsoft.com/office/drawing/2014/main" id="{E8811ECF-DDDD-935B-7818-8AB819895D3B}"/>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6" name="Straight Connector 85">
                <a:extLst>
                  <a:ext uri="{FF2B5EF4-FFF2-40B4-BE49-F238E27FC236}">
                    <a16:creationId xmlns:a16="http://schemas.microsoft.com/office/drawing/2014/main" id="{D98AF416-2F0D-D556-2B7C-06E778C6A645}"/>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grpSp>
          <p:nvGrpSpPr>
            <p:cNvPr id="52" name="Group 12">
              <a:extLst>
                <a:ext uri="{FF2B5EF4-FFF2-40B4-BE49-F238E27FC236}">
                  <a16:creationId xmlns:a16="http://schemas.microsoft.com/office/drawing/2014/main" id="{35A3E266-77B7-BD64-C204-4AF874499E60}"/>
                </a:ext>
              </a:extLst>
            </p:cNvPr>
            <p:cNvGrpSpPr/>
            <p:nvPr/>
          </p:nvGrpSpPr>
          <p:grpSpPr>
            <a:xfrm>
              <a:off x="4419600" y="3505200"/>
              <a:ext cx="152400" cy="152400"/>
              <a:chOff x="2971800" y="3352800"/>
              <a:chExt cx="152400" cy="152400"/>
            </a:xfrm>
          </p:grpSpPr>
          <p:sp>
            <p:nvSpPr>
              <p:cNvPr id="83" name="Oval 82">
                <a:extLst>
                  <a:ext uri="{FF2B5EF4-FFF2-40B4-BE49-F238E27FC236}">
                    <a16:creationId xmlns:a16="http://schemas.microsoft.com/office/drawing/2014/main" id="{F43F022E-3EB8-6079-7DCB-2066B5037B7B}"/>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4" name="Straight Connector 83">
                <a:extLst>
                  <a:ext uri="{FF2B5EF4-FFF2-40B4-BE49-F238E27FC236}">
                    <a16:creationId xmlns:a16="http://schemas.microsoft.com/office/drawing/2014/main" id="{019A8298-1D6E-8D52-E286-64CE47093C48}"/>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grpSp>
          <p:nvGrpSpPr>
            <p:cNvPr id="53" name="Group 15">
              <a:extLst>
                <a:ext uri="{FF2B5EF4-FFF2-40B4-BE49-F238E27FC236}">
                  <a16:creationId xmlns:a16="http://schemas.microsoft.com/office/drawing/2014/main" id="{010FDEFD-A9D7-A483-DE3C-A0400D6A4D11}"/>
                </a:ext>
              </a:extLst>
            </p:cNvPr>
            <p:cNvGrpSpPr/>
            <p:nvPr/>
          </p:nvGrpSpPr>
          <p:grpSpPr>
            <a:xfrm>
              <a:off x="4419600" y="4343400"/>
              <a:ext cx="152400" cy="152400"/>
              <a:chOff x="2971800" y="3352800"/>
              <a:chExt cx="152400" cy="152400"/>
            </a:xfrm>
          </p:grpSpPr>
          <p:sp>
            <p:nvSpPr>
              <p:cNvPr id="81" name="Oval 80">
                <a:extLst>
                  <a:ext uri="{FF2B5EF4-FFF2-40B4-BE49-F238E27FC236}">
                    <a16:creationId xmlns:a16="http://schemas.microsoft.com/office/drawing/2014/main" id="{1EC5E58F-4762-7554-E94D-DF37F9BADC2E}"/>
                  </a:ext>
                </a:extLst>
              </p:cNvPr>
              <p:cNvSpPr/>
              <p:nvPr/>
            </p:nvSpPr>
            <p:spPr>
              <a:xfrm>
                <a:off x="2971800" y="3352800"/>
                <a:ext cx="152400" cy="152400"/>
              </a:xfrm>
              <a:prstGeom prst="ellipse">
                <a:avLst/>
              </a:prstGeom>
              <a:solidFill>
                <a:srgbClr val="FFFF00"/>
              </a:solidFill>
              <a:ln w="63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82" name="Straight Connector 81">
                <a:extLst>
                  <a:ext uri="{FF2B5EF4-FFF2-40B4-BE49-F238E27FC236}">
                    <a16:creationId xmlns:a16="http://schemas.microsoft.com/office/drawing/2014/main" id="{FE431FCA-DD49-9B9B-5902-3E2610BB2B9D}"/>
                  </a:ext>
                </a:extLst>
              </p:cNvPr>
              <p:cNvCxnSpPr/>
              <p:nvPr/>
            </p:nvCxnSpPr>
            <p:spPr>
              <a:xfrm rot="5400000">
                <a:off x="2895600" y="3429000"/>
                <a:ext cx="152400" cy="0"/>
              </a:xfrm>
              <a:prstGeom prst="line">
                <a:avLst/>
              </a:prstGeom>
              <a:noFill/>
              <a:ln w="6350" cap="flat" cmpd="sng" algn="ctr">
                <a:solidFill>
                  <a:srgbClr val="FF0000"/>
                </a:solidFill>
                <a:prstDash val="solid"/>
              </a:ln>
              <a:effectLst/>
            </p:spPr>
          </p:cxnSp>
        </p:grpSp>
        <p:sp>
          <p:nvSpPr>
            <p:cNvPr id="54" name="Rectangle 53">
              <a:extLst>
                <a:ext uri="{FF2B5EF4-FFF2-40B4-BE49-F238E27FC236}">
                  <a16:creationId xmlns:a16="http://schemas.microsoft.com/office/drawing/2014/main" id="{B51C0EE3-E60F-8E3F-7C27-444E125548D1}"/>
                </a:ext>
              </a:extLst>
            </p:cNvPr>
            <p:cNvSpPr>
              <a:spLocks/>
            </p:cNvSpPr>
            <p:nvPr/>
          </p:nvSpPr>
          <p:spPr>
            <a:xfrm>
              <a:off x="5943600" y="25908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5" name="Rectangle 54">
              <a:extLst>
                <a:ext uri="{FF2B5EF4-FFF2-40B4-BE49-F238E27FC236}">
                  <a16:creationId xmlns:a16="http://schemas.microsoft.com/office/drawing/2014/main" id="{63C547A2-0951-0F9E-ADA9-38E6E5FB343D}"/>
                </a:ext>
              </a:extLst>
            </p:cNvPr>
            <p:cNvSpPr/>
            <p:nvPr/>
          </p:nvSpPr>
          <p:spPr>
            <a:xfrm>
              <a:off x="5943600" y="34290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56" name="Rectangle 55">
              <a:extLst>
                <a:ext uri="{FF2B5EF4-FFF2-40B4-BE49-F238E27FC236}">
                  <a16:creationId xmlns:a16="http://schemas.microsoft.com/office/drawing/2014/main" id="{28A9EBEA-9E67-9C7B-C766-692757CA5862}"/>
                </a:ext>
              </a:extLst>
            </p:cNvPr>
            <p:cNvSpPr/>
            <p:nvPr/>
          </p:nvSpPr>
          <p:spPr>
            <a:xfrm>
              <a:off x="5943600" y="4267200"/>
              <a:ext cx="457200" cy="3048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57" name="Straight Connector 56">
              <a:extLst>
                <a:ext uri="{FF2B5EF4-FFF2-40B4-BE49-F238E27FC236}">
                  <a16:creationId xmlns:a16="http://schemas.microsoft.com/office/drawing/2014/main" id="{DFCC76A2-9633-B90E-3B33-F99C46A7EF24}"/>
                </a:ext>
              </a:extLst>
            </p:cNvPr>
            <p:cNvCxnSpPr>
              <a:endCxn id="54" idx="1"/>
            </p:cNvCxnSpPr>
            <p:nvPr/>
          </p:nvCxnSpPr>
          <p:spPr>
            <a:xfrm>
              <a:off x="4572000" y="2743200"/>
              <a:ext cx="1371600" cy="0"/>
            </a:xfrm>
            <a:prstGeom prst="line">
              <a:avLst/>
            </a:prstGeom>
            <a:noFill/>
            <a:ln w="9525" cap="flat" cmpd="sng" algn="ctr">
              <a:solidFill>
                <a:sysClr val="windowText" lastClr="000000"/>
              </a:solidFill>
              <a:prstDash val="solid"/>
            </a:ln>
            <a:effectLst/>
          </p:spPr>
        </p:cxnSp>
        <p:sp>
          <p:nvSpPr>
            <p:cNvPr id="58" name="Freeform 25">
              <a:extLst>
                <a:ext uri="{FF2B5EF4-FFF2-40B4-BE49-F238E27FC236}">
                  <a16:creationId xmlns:a16="http://schemas.microsoft.com/office/drawing/2014/main" id="{0FDD6D8F-F2B5-434D-0669-F125543DAFF3}"/>
                </a:ext>
              </a:extLst>
            </p:cNvPr>
            <p:cNvSpPr/>
            <p:nvPr/>
          </p:nvSpPr>
          <p:spPr>
            <a:xfrm>
              <a:off x="4572000" y="3388996"/>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cxnSp>
          <p:nvCxnSpPr>
            <p:cNvPr id="59" name="Straight Connector 58">
              <a:extLst>
                <a:ext uri="{FF2B5EF4-FFF2-40B4-BE49-F238E27FC236}">
                  <a16:creationId xmlns:a16="http://schemas.microsoft.com/office/drawing/2014/main" id="{D4B5DBCA-6821-98F5-C178-FE1EF34B3D70}"/>
                </a:ext>
              </a:extLst>
            </p:cNvPr>
            <p:cNvCxnSpPr>
              <a:endCxn id="55" idx="1"/>
            </p:cNvCxnSpPr>
            <p:nvPr/>
          </p:nvCxnSpPr>
          <p:spPr>
            <a:xfrm>
              <a:off x="4572000" y="3581400"/>
              <a:ext cx="1371600" cy="0"/>
            </a:xfrm>
            <a:prstGeom prst="line">
              <a:avLst/>
            </a:prstGeom>
            <a:noFill/>
            <a:ln w="9525" cap="flat" cmpd="sng" algn="ctr">
              <a:solidFill>
                <a:sysClr val="windowText" lastClr="000000"/>
              </a:solidFill>
              <a:prstDash val="solid"/>
            </a:ln>
            <a:effectLst/>
          </p:spPr>
        </p:cxnSp>
        <p:cxnSp>
          <p:nvCxnSpPr>
            <p:cNvPr id="60" name="Straight Connector 59">
              <a:extLst>
                <a:ext uri="{FF2B5EF4-FFF2-40B4-BE49-F238E27FC236}">
                  <a16:creationId xmlns:a16="http://schemas.microsoft.com/office/drawing/2014/main" id="{E7F52934-CFA6-D0C1-6277-0489FF1FEA84}"/>
                </a:ext>
              </a:extLst>
            </p:cNvPr>
            <p:cNvCxnSpPr>
              <a:endCxn id="56" idx="1"/>
            </p:cNvCxnSpPr>
            <p:nvPr/>
          </p:nvCxnSpPr>
          <p:spPr>
            <a:xfrm>
              <a:off x="4572000" y="4419600"/>
              <a:ext cx="1371600" cy="0"/>
            </a:xfrm>
            <a:prstGeom prst="line">
              <a:avLst/>
            </a:prstGeom>
            <a:noFill/>
            <a:ln w="9525" cap="flat" cmpd="sng" algn="ctr">
              <a:solidFill>
                <a:sysClr val="windowText" lastClr="000000"/>
              </a:solidFill>
              <a:prstDash val="solid"/>
            </a:ln>
            <a:effectLst/>
          </p:spPr>
        </p:cxnSp>
        <p:sp>
          <p:nvSpPr>
            <p:cNvPr id="61" name="Freeform 35">
              <a:extLst>
                <a:ext uri="{FF2B5EF4-FFF2-40B4-BE49-F238E27FC236}">
                  <a16:creationId xmlns:a16="http://schemas.microsoft.com/office/drawing/2014/main" id="{7CA17724-CCC9-B3A0-69B7-E75B88D31CCE}"/>
                </a:ext>
              </a:extLst>
            </p:cNvPr>
            <p:cNvSpPr>
              <a:spLocks/>
            </p:cNvSpPr>
            <p:nvPr/>
          </p:nvSpPr>
          <p:spPr>
            <a:xfrm>
              <a:off x="4572000" y="2538731"/>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62" name="Freeform 36">
              <a:extLst>
                <a:ext uri="{FF2B5EF4-FFF2-40B4-BE49-F238E27FC236}">
                  <a16:creationId xmlns:a16="http://schemas.microsoft.com/office/drawing/2014/main" id="{210AF493-215B-807E-74CC-BC71FF79D71F}"/>
                </a:ext>
              </a:extLst>
            </p:cNvPr>
            <p:cNvSpPr/>
            <p:nvPr/>
          </p:nvSpPr>
          <p:spPr>
            <a:xfrm>
              <a:off x="4572000" y="4227196"/>
              <a:ext cx="87630" cy="421005"/>
            </a:xfrm>
            <a:custGeom>
              <a:avLst/>
              <a:gdLst>
                <a:gd name="connsiteX0" fmla="*/ 0 w 87630"/>
                <a:gd name="connsiteY0" fmla="*/ 160020 h 280670"/>
                <a:gd name="connsiteX1" fmla="*/ 11430 w 87630"/>
                <a:gd name="connsiteY1" fmla="*/ 95250 h 280670"/>
                <a:gd name="connsiteX2" fmla="*/ 36195 w 87630"/>
                <a:gd name="connsiteY2" fmla="*/ 266700 h 280670"/>
                <a:gd name="connsiteX3" fmla="*/ 45720 w 87630"/>
                <a:gd name="connsiteY3" fmla="*/ 11430 h 280670"/>
                <a:gd name="connsiteX4" fmla="*/ 68580 w 87630"/>
                <a:gd name="connsiteY4" fmla="*/ 198120 h 280670"/>
                <a:gd name="connsiteX5" fmla="*/ 87630 w 87630"/>
                <a:gd name="connsiteY5" fmla="*/ 161925 h 280670"/>
                <a:gd name="connsiteX6" fmla="*/ 87630 w 87630"/>
                <a:gd name="connsiteY6" fmla="*/ 161925 h 28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 h="280670">
                  <a:moveTo>
                    <a:pt x="0" y="160020"/>
                  </a:moveTo>
                  <a:cubicBezTo>
                    <a:pt x="2699" y="118745"/>
                    <a:pt x="5398" y="77470"/>
                    <a:pt x="11430" y="95250"/>
                  </a:cubicBezTo>
                  <a:cubicBezTo>
                    <a:pt x="17463" y="113030"/>
                    <a:pt x="30480" y="280670"/>
                    <a:pt x="36195" y="266700"/>
                  </a:cubicBezTo>
                  <a:cubicBezTo>
                    <a:pt x="41910" y="252730"/>
                    <a:pt x="40323" y="22860"/>
                    <a:pt x="45720" y="11430"/>
                  </a:cubicBezTo>
                  <a:cubicBezTo>
                    <a:pt x="51117" y="0"/>
                    <a:pt x="61595" y="173038"/>
                    <a:pt x="68580" y="198120"/>
                  </a:cubicBezTo>
                  <a:cubicBezTo>
                    <a:pt x="75565" y="223203"/>
                    <a:pt x="87630" y="161925"/>
                    <a:pt x="87630" y="161925"/>
                  </a:cubicBezTo>
                  <a:lnTo>
                    <a:pt x="87630" y="161925"/>
                  </a:lnTo>
                </a:path>
              </a:pathLst>
            </a:custGeom>
            <a:noFill/>
            <a:ln w="952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cxnSp>
          <p:nvCxnSpPr>
            <p:cNvPr id="63" name="Straight Connector 62">
              <a:extLst>
                <a:ext uri="{FF2B5EF4-FFF2-40B4-BE49-F238E27FC236}">
                  <a16:creationId xmlns:a16="http://schemas.microsoft.com/office/drawing/2014/main" id="{C622A6C1-08F2-BB20-412D-2D5426003836}"/>
                </a:ext>
              </a:extLst>
            </p:cNvPr>
            <p:cNvCxnSpPr/>
            <p:nvPr/>
          </p:nvCxnSpPr>
          <p:spPr>
            <a:xfrm>
              <a:off x="6400800" y="3581400"/>
              <a:ext cx="1371600" cy="0"/>
            </a:xfrm>
            <a:prstGeom prst="line">
              <a:avLst/>
            </a:prstGeom>
            <a:noFill/>
            <a:ln w="9525" cap="flat" cmpd="sng" algn="ctr">
              <a:solidFill>
                <a:sysClr val="windowText" lastClr="000000"/>
              </a:solidFill>
              <a:prstDash val="solid"/>
              <a:tailEnd type="triangle"/>
            </a:ln>
            <a:effectLst/>
          </p:spPr>
        </p:cxnSp>
        <p:grpSp>
          <p:nvGrpSpPr>
            <p:cNvPr id="64" name="Group 60">
              <a:extLst>
                <a:ext uri="{FF2B5EF4-FFF2-40B4-BE49-F238E27FC236}">
                  <a16:creationId xmlns:a16="http://schemas.microsoft.com/office/drawing/2014/main" id="{8DBB29A0-71E5-70B0-C053-E80AC3E84AEE}"/>
                </a:ext>
              </a:extLst>
            </p:cNvPr>
            <p:cNvGrpSpPr/>
            <p:nvPr/>
          </p:nvGrpSpPr>
          <p:grpSpPr>
            <a:xfrm rot="1281115">
              <a:off x="2895601" y="2128821"/>
              <a:ext cx="457200" cy="2286000"/>
              <a:chOff x="2438400" y="2209800"/>
              <a:chExt cx="457200" cy="2286000"/>
            </a:xfrm>
          </p:grpSpPr>
          <p:cxnSp>
            <p:nvCxnSpPr>
              <p:cNvPr id="78" name="Straight Connector 77">
                <a:extLst>
                  <a:ext uri="{FF2B5EF4-FFF2-40B4-BE49-F238E27FC236}">
                    <a16:creationId xmlns:a16="http://schemas.microsoft.com/office/drawing/2014/main" id="{DDCDDE71-52AA-6961-A005-5E15F2BF2AC4}"/>
                  </a:ext>
                </a:extLst>
              </p:cNvPr>
              <p:cNvCxnSpPr/>
              <p:nvPr/>
            </p:nvCxnSpPr>
            <p:spPr>
              <a:xfrm rot="5400000">
                <a:off x="1295400" y="3352800"/>
                <a:ext cx="2286000" cy="0"/>
              </a:xfrm>
              <a:prstGeom prst="line">
                <a:avLst/>
              </a:prstGeom>
              <a:noFill/>
              <a:ln w="19050" cap="flat" cmpd="sng" algn="ctr">
                <a:solidFill>
                  <a:srgbClr val="0070C0"/>
                </a:solidFill>
                <a:prstDash val="solid"/>
              </a:ln>
              <a:effectLst/>
            </p:spPr>
          </p:cxnSp>
          <p:cxnSp>
            <p:nvCxnSpPr>
              <p:cNvPr id="79" name="Straight Connector 78">
                <a:extLst>
                  <a:ext uri="{FF2B5EF4-FFF2-40B4-BE49-F238E27FC236}">
                    <a16:creationId xmlns:a16="http://schemas.microsoft.com/office/drawing/2014/main" id="{4DAA2166-8E58-F595-F2B5-808247392731}"/>
                  </a:ext>
                </a:extLst>
              </p:cNvPr>
              <p:cNvCxnSpPr/>
              <p:nvPr/>
            </p:nvCxnSpPr>
            <p:spPr>
              <a:xfrm rot="5400000">
                <a:off x="1524000" y="3352800"/>
                <a:ext cx="2286000" cy="0"/>
              </a:xfrm>
              <a:prstGeom prst="line">
                <a:avLst/>
              </a:prstGeom>
              <a:noFill/>
              <a:ln w="19050" cap="flat" cmpd="sng" algn="ctr">
                <a:solidFill>
                  <a:srgbClr val="0070C0"/>
                </a:solidFill>
                <a:prstDash val="solid"/>
              </a:ln>
              <a:effectLst/>
            </p:spPr>
          </p:cxnSp>
          <p:cxnSp>
            <p:nvCxnSpPr>
              <p:cNvPr id="80" name="Straight Connector 79">
                <a:extLst>
                  <a:ext uri="{FF2B5EF4-FFF2-40B4-BE49-F238E27FC236}">
                    <a16:creationId xmlns:a16="http://schemas.microsoft.com/office/drawing/2014/main" id="{7819E537-07D4-817D-225B-F125459A905F}"/>
                  </a:ext>
                </a:extLst>
              </p:cNvPr>
              <p:cNvCxnSpPr/>
              <p:nvPr/>
            </p:nvCxnSpPr>
            <p:spPr>
              <a:xfrm rot="5400000">
                <a:off x="1752600" y="3352800"/>
                <a:ext cx="2286000" cy="0"/>
              </a:xfrm>
              <a:prstGeom prst="line">
                <a:avLst/>
              </a:prstGeom>
              <a:noFill/>
              <a:ln w="19050" cap="flat" cmpd="sng" algn="ctr">
                <a:solidFill>
                  <a:srgbClr val="0070C0"/>
                </a:solidFill>
                <a:prstDash val="solid"/>
              </a:ln>
              <a:effectLst/>
            </p:spPr>
          </p:cxnSp>
        </p:grpSp>
        <p:sp>
          <p:nvSpPr>
            <p:cNvPr id="65" name="Rectangle 64">
              <a:extLst>
                <a:ext uri="{FF2B5EF4-FFF2-40B4-BE49-F238E27FC236}">
                  <a16:creationId xmlns:a16="http://schemas.microsoft.com/office/drawing/2014/main" id="{C7DF1BA9-722B-A7EC-8064-B2D9DB483C37}"/>
                </a:ext>
              </a:extLst>
            </p:cNvPr>
            <p:cNvSpPr>
              <a:spLocks/>
            </p:cNvSpPr>
            <p:nvPr/>
          </p:nvSpPr>
          <p:spPr>
            <a:xfrm>
              <a:off x="7772400" y="2514600"/>
              <a:ext cx="685800" cy="2133600"/>
            </a:xfrm>
            <a:prstGeom prst="rect">
              <a:avLst/>
            </a:prstGeom>
            <a:solidFill>
              <a:srgbClr val="95B3D7"/>
            </a:solidFill>
            <a:ln w="6350" cap="flat" cmpd="sng" algn="ctr">
              <a:solidFill>
                <a:srgbClr val="95B3D7">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solidFill>
                <a:effectLst/>
                <a:uLnTx/>
                <a:uFillTx/>
                <a:latin typeface="Arial"/>
                <a:ea typeface="+mn-ea"/>
                <a:cs typeface="Arial" pitchFamily="34" charset="0"/>
              </a:endParaRPr>
            </a:p>
          </p:txBody>
        </p:sp>
        <p:cxnSp>
          <p:nvCxnSpPr>
            <p:cNvPr id="66" name="Straight Connector 65">
              <a:extLst>
                <a:ext uri="{FF2B5EF4-FFF2-40B4-BE49-F238E27FC236}">
                  <a16:creationId xmlns:a16="http://schemas.microsoft.com/office/drawing/2014/main" id="{51534C6C-5678-1CB4-4171-ABB1B2147F01}"/>
                </a:ext>
              </a:extLst>
            </p:cNvPr>
            <p:cNvCxnSpPr/>
            <p:nvPr/>
          </p:nvCxnSpPr>
          <p:spPr>
            <a:xfrm>
              <a:off x="6400800" y="4419600"/>
              <a:ext cx="1371600" cy="0"/>
            </a:xfrm>
            <a:prstGeom prst="line">
              <a:avLst/>
            </a:prstGeom>
            <a:noFill/>
            <a:ln w="9525" cap="flat" cmpd="sng" algn="ctr">
              <a:solidFill>
                <a:sysClr val="windowText" lastClr="000000"/>
              </a:solidFill>
              <a:prstDash val="solid"/>
              <a:tailEnd type="triangle"/>
            </a:ln>
            <a:effectLst/>
          </p:spPr>
        </p:cxnSp>
        <p:cxnSp>
          <p:nvCxnSpPr>
            <p:cNvPr id="67" name="Straight Connector 66">
              <a:extLst>
                <a:ext uri="{FF2B5EF4-FFF2-40B4-BE49-F238E27FC236}">
                  <a16:creationId xmlns:a16="http://schemas.microsoft.com/office/drawing/2014/main" id="{F69B73A9-C544-0CF6-E7FF-977BC56B828C}"/>
                </a:ext>
              </a:extLst>
            </p:cNvPr>
            <p:cNvCxnSpPr/>
            <p:nvPr/>
          </p:nvCxnSpPr>
          <p:spPr>
            <a:xfrm>
              <a:off x="6400800" y="2743200"/>
              <a:ext cx="1371600" cy="0"/>
            </a:xfrm>
            <a:prstGeom prst="line">
              <a:avLst/>
            </a:prstGeom>
            <a:noFill/>
            <a:ln w="9525" cap="flat" cmpd="sng" algn="ctr">
              <a:solidFill>
                <a:sysClr val="windowText" lastClr="000000"/>
              </a:solidFill>
              <a:prstDash val="solid"/>
              <a:tailEnd type="triangle"/>
            </a:ln>
            <a:effectLst/>
          </p:spPr>
        </p:cxnSp>
        <p:sp>
          <p:nvSpPr>
            <p:cNvPr id="68" name="TextBox 67">
              <a:extLst>
                <a:ext uri="{FF2B5EF4-FFF2-40B4-BE49-F238E27FC236}">
                  <a16:creationId xmlns:a16="http://schemas.microsoft.com/office/drawing/2014/main" id="{776838CA-A94D-73B1-3C85-EB3D08B05255}"/>
                </a:ext>
              </a:extLst>
            </p:cNvPr>
            <p:cNvSpPr txBox="1"/>
            <p:nvPr/>
          </p:nvSpPr>
          <p:spPr>
            <a:xfrm>
              <a:off x="7891833" y="3258234"/>
              <a:ext cx="519693"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black"/>
                  </a:solidFill>
                  <a:effectLst/>
                  <a:uLnTx/>
                  <a:uFillTx/>
                  <a:latin typeface="Symbol" pitchFamily="18" charset="2"/>
                  <a:cs typeface="Arial" pitchFamily="34" charset="0"/>
                </a:rPr>
                <a:t>S</a:t>
              </a:r>
            </a:p>
          </p:txBody>
        </p:sp>
        <p:cxnSp>
          <p:nvCxnSpPr>
            <p:cNvPr id="69" name="Straight Connector 68">
              <a:extLst>
                <a:ext uri="{FF2B5EF4-FFF2-40B4-BE49-F238E27FC236}">
                  <a16:creationId xmlns:a16="http://schemas.microsoft.com/office/drawing/2014/main" id="{461DF402-AD64-DBC2-EB32-969A4294B67E}"/>
                </a:ext>
              </a:extLst>
            </p:cNvPr>
            <p:cNvCxnSpPr/>
            <p:nvPr/>
          </p:nvCxnSpPr>
          <p:spPr>
            <a:xfrm>
              <a:off x="8458200" y="3581400"/>
              <a:ext cx="1371600" cy="0"/>
            </a:xfrm>
            <a:prstGeom prst="line">
              <a:avLst/>
            </a:prstGeom>
            <a:noFill/>
            <a:ln w="9525" cap="flat" cmpd="sng" algn="ctr">
              <a:solidFill>
                <a:sysClr val="windowText" lastClr="000000"/>
              </a:solidFill>
              <a:prstDash val="solid"/>
              <a:tailEnd type="triangle"/>
            </a:ln>
            <a:effectLst/>
          </p:spPr>
        </p:cxnSp>
        <p:sp>
          <p:nvSpPr>
            <p:cNvPr id="70" name="TextBox 69">
              <a:extLst>
                <a:ext uri="{FF2B5EF4-FFF2-40B4-BE49-F238E27FC236}">
                  <a16:creationId xmlns:a16="http://schemas.microsoft.com/office/drawing/2014/main" id="{75ABCBA5-DB45-303F-9F71-6A38C785E47A}"/>
                </a:ext>
              </a:extLst>
            </p:cNvPr>
            <p:cNvSpPr txBox="1"/>
            <p:nvPr/>
          </p:nvSpPr>
          <p:spPr>
            <a:xfrm>
              <a:off x="7548803" y="1752600"/>
              <a:ext cx="98135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Alignment</a:t>
              </a:r>
            </a:p>
          </p:txBody>
        </p:sp>
        <p:sp>
          <p:nvSpPr>
            <p:cNvPr id="71" name="TextBox 70">
              <a:extLst>
                <a:ext uri="{FF2B5EF4-FFF2-40B4-BE49-F238E27FC236}">
                  <a16:creationId xmlns:a16="http://schemas.microsoft.com/office/drawing/2014/main" id="{8B1356DE-798F-C5CC-01BA-57EB28BB7B2E}"/>
                </a:ext>
              </a:extLst>
            </p:cNvPr>
            <p:cNvSpPr txBox="1"/>
            <p:nvPr/>
          </p:nvSpPr>
          <p:spPr>
            <a:xfrm>
              <a:off x="5710513" y="1752600"/>
              <a:ext cx="851515"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Steering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Delay</a:t>
              </a:r>
            </a:p>
          </p:txBody>
        </p:sp>
        <p:sp>
          <p:nvSpPr>
            <p:cNvPr id="72" name="TextBox 71">
              <a:extLst>
                <a:ext uri="{FF2B5EF4-FFF2-40B4-BE49-F238E27FC236}">
                  <a16:creationId xmlns:a16="http://schemas.microsoft.com/office/drawing/2014/main" id="{F897176A-20B2-4E60-824B-D6C4F410EE5B}"/>
                </a:ext>
              </a:extLst>
            </p:cNvPr>
            <p:cNvSpPr txBox="1"/>
            <p:nvPr/>
          </p:nvSpPr>
          <p:spPr>
            <a:xfrm>
              <a:off x="2183542" y="2035974"/>
              <a:ext cx="993926"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prstClr val="black"/>
                  </a:solidFill>
                  <a:effectLst/>
                  <a:uLnTx/>
                  <a:uFillTx/>
                  <a:cs typeface="Arial" pitchFamily="34" charset="0"/>
                </a:rPr>
                <a:t>Wavefront</a:t>
              </a:r>
              <a:endParaRPr kumimoji="0" lang="en-US" sz="1400" b="0" i="0" u="none" strike="noStrike" kern="0" cap="none" spc="0" normalizeH="0" baseline="0" noProof="0">
                <a:ln>
                  <a:noFill/>
                </a:ln>
                <a:solidFill>
                  <a:prstClr val="black"/>
                </a:solidFill>
                <a:effectLst/>
                <a:uLnTx/>
                <a:uFillTx/>
                <a:cs typeface="Arial" pitchFamily="34" charset="0"/>
              </a:endParaRPr>
            </a:p>
          </p:txBody>
        </p:sp>
        <p:sp>
          <p:nvSpPr>
            <p:cNvPr id="73" name="TextBox 72">
              <a:extLst>
                <a:ext uri="{FF2B5EF4-FFF2-40B4-BE49-F238E27FC236}">
                  <a16:creationId xmlns:a16="http://schemas.microsoft.com/office/drawing/2014/main" id="{ED0757FA-2C47-85DA-63AA-D8F116294D0D}"/>
                </a:ext>
              </a:extLst>
            </p:cNvPr>
            <p:cNvSpPr txBox="1"/>
            <p:nvPr/>
          </p:nvSpPr>
          <p:spPr>
            <a:xfrm>
              <a:off x="5952499" y="2286000"/>
              <a:ext cx="519693"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a:t>
              </a:r>
              <a:r>
                <a:rPr kumimoji="0" lang="en-US" sz="1600" b="0" i="0" u="none" strike="noStrike" kern="0" cap="none" spc="0" normalizeH="0" baseline="0" noProof="0">
                  <a:ln>
                    <a:noFill/>
                  </a:ln>
                  <a:solidFill>
                    <a:prstClr val="black"/>
                  </a:solidFill>
                  <a:effectLst/>
                  <a:uLnTx/>
                  <a:uFillTx/>
                  <a:latin typeface="Symbol" pitchFamily="18" charset="2"/>
                  <a:cs typeface="Arial" pitchFamily="34" charset="0"/>
                </a:rPr>
                <a:t>t</a:t>
              </a:r>
              <a:r>
                <a:rPr kumimoji="0" lang="en-US" sz="1200" b="0" i="0" u="none" strike="noStrike" kern="0" cap="none" spc="0" normalizeH="0" baseline="-25000" noProof="0">
                  <a:ln>
                    <a:noFill/>
                  </a:ln>
                  <a:solidFill>
                    <a:prstClr val="black"/>
                  </a:solidFill>
                  <a:effectLst/>
                  <a:uLnTx/>
                  <a:uFillTx/>
                  <a:cs typeface="Arial" pitchFamily="34" charset="0"/>
                </a:rPr>
                <a:t>2</a:t>
              </a:r>
            </a:p>
          </p:txBody>
        </p:sp>
        <p:sp>
          <p:nvSpPr>
            <p:cNvPr id="74" name="TextBox 73">
              <a:extLst>
                <a:ext uri="{FF2B5EF4-FFF2-40B4-BE49-F238E27FC236}">
                  <a16:creationId xmlns:a16="http://schemas.microsoft.com/office/drawing/2014/main" id="{29C835FB-57B5-48B8-DEAB-2098D7658308}"/>
                </a:ext>
              </a:extLst>
            </p:cNvPr>
            <p:cNvSpPr txBox="1"/>
            <p:nvPr/>
          </p:nvSpPr>
          <p:spPr>
            <a:xfrm>
              <a:off x="5947690" y="3124200"/>
              <a:ext cx="519693"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a:t>
              </a:r>
              <a:r>
                <a:rPr kumimoji="0" lang="en-US" sz="1600" b="0" i="0" u="none" strike="noStrike" kern="0" cap="none" spc="0" normalizeH="0" baseline="0" noProof="0">
                  <a:ln>
                    <a:noFill/>
                  </a:ln>
                  <a:solidFill>
                    <a:prstClr val="black"/>
                  </a:solidFill>
                  <a:effectLst/>
                  <a:uLnTx/>
                  <a:uFillTx/>
                  <a:latin typeface="Symbol" pitchFamily="18" charset="2"/>
                  <a:cs typeface="Arial" pitchFamily="34" charset="0"/>
                </a:rPr>
                <a:t>t</a:t>
              </a:r>
              <a:r>
                <a:rPr kumimoji="0" lang="en-US" sz="1200" b="0" i="0" u="none" strike="noStrike" kern="0" cap="none" spc="0" normalizeH="0" baseline="-25000" noProof="0">
                  <a:ln>
                    <a:noFill/>
                  </a:ln>
                  <a:solidFill>
                    <a:prstClr val="black"/>
                  </a:solidFill>
                  <a:effectLst/>
                  <a:uLnTx/>
                  <a:uFillTx/>
                  <a:cs typeface="Arial" pitchFamily="34" charset="0"/>
                </a:rPr>
                <a:t>1</a:t>
              </a:r>
            </a:p>
          </p:txBody>
        </p:sp>
        <p:sp>
          <p:nvSpPr>
            <p:cNvPr id="75" name="TextBox 74">
              <a:extLst>
                <a:ext uri="{FF2B5EF4-FFF2-40B4-BE49-F238E27FC236}">
                  <a16:creationId xmlns:a16="http://schemas.microsoft.com/office/drawing/2014/main" id="{3FA5BA01-FE30-6AC4-49A8-D80689B92375}"/>
                </a:ext>
              </a:extLst>
            </p:cNvPr>
            <p:cNvSpPr txBox="1"/>
            <p:nvPr/>
          </p:nvSpPr>
          <p:spPr>
            <a:xfrm>
              <a:off x="5947689" y="4038601"/>
              <a:ext cx="47000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rPr>
                <a:t>t=0</a:t>
              </a:r>
              <a:endParaRPr kumimoji="0" lang="en-US" sz="1200" b="0" i="0" u="none" strike="noStrike" kern="0" cap="none" spc="0" normalizeH="0" baseline="-25000" noProof="0">
                <a:ln>
                  <a:noFill/>
                </a:ln>
                <a:solidFill>
                  <a:prstClr val="black"/>
                </a:solidFill>
                <a:effectLst/>
                <a:uLnTx/>
                <a:uFillTx/>
                <a:cs typeface="Arial" pitchFamily="34" charset="0"/>
              </a:endParaRPr>
            </a:p>
          </p:txBody>
        </p:sp>
        <p:sp>
          <p:nvSpPr>
            <p:cNvPr id="76" name="TextBox 75">
              <a:extLst>
                <a:ext uri="{FF2B5EF4-FFF2-40B4-BE49-F238E27FC236}">
                  <a16:creationId xmlns:a16="http://schemas.microsoft.com/office/drawing/2014/main" id="{B1DF8BCD-8241-A873-4C1B-D69CE774DCF2}"/>
                </a:ext>
              </a:extLst>
            </p:cNvPr>
            <p:cNvSpPr txBox="1"/>
            <p:nvPr/>
          </p:nvSpPr>
          <p:spPr>
            <a:xfrm>
              <a:off x="8714393" y="2904532"/>
              <a:ext cx="1040670"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Enhanced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Signal</a:t>
              </a:r>
            </a:p>
          </p:txBody>
        </p:sp>
        <p:sp>
          <p:nvSpPr>
            <p:cNvPr id="77" name="TextBox 76">
              <a:extLst>
                <a:ext uri="{FF2B5EF4-FFF2-40B4-BE49-F238E27FC236}">
                  <a16:creationId xmlns:a16="http://schemas.microsoft.com/office/drawing/2014/main" id="{A721056D-4EDC-B55B-482A-98B0FAE08D33}"/>
                </a:ext>
              </a:extLst>
            </p:cNvPr>
            <p:cNvSpPr txBox="1"/>
            <p:nvPr/>
          </p:nvSpPr>
          <p:spPr>
            <a:xfrm>
              <a:off x="4033239" y="1759595"/>
              <a:ext cx="75212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Sensor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cs typeface="Arial" pitchFamily="34" charset="0"/>
                </a:rPr>
                <a:t>Array</a:t>
              </a:r>
            </a:p>
          </p:txBody>
        </p:sp>
      </p:grpSp>
      <p:cxnSp>
        <p:nvCxnSpPr>
          <p:cNvPr id="87" name="Straight Arrow Connector 86">
            <a:extLst>
              <a:ext uri="{FF2B5EF4-FFF2-40B4-BE49-F238E27FC236}">
                <a16:creationId xmlns:a16="http://schemas.microsoft.com/office/drawing/2014/main" id="{C9450CEE-9BDF-5778-ADF4-5F642CD651F3}"/>
              </a:ext>
            </a:extLst>
          </p:cNvPr>
          <p:cNvCxnSpPr>
            <a:stCxn id="49" idx="1"/>
          </p:cNvCxnSpPr>
          <p:nvPr/>
        </p:nvCxnSpPr>
        <p:spPr>
          <a:xfrm flipH="1">
            <a:off x="2375329" y="5193636"/>
            <a:ext cx="1905000" cy="18098"/>
          </a:xfrm>
          <a:prstGeom prst="straightConnector1">
            <a:avLst/>
          </a:prstGeom>
          <a:noFill/>
          <a:ln w="9525" cap="flat" cmpd="sng" algn="ctr">
            <a:solidFill>
              <a:srgbClr val="BFBFBF">
                <a:lumMod val="75000"/>
              </a:srgbClr>
            </a:solidFill>
            <a:prstDash val="dash"/>
            <a:headEnd type="none" w="med" len="med"/>
            <a:tailEnd type="none" w="med" len="med"/>
          </a:ln>
          <a:effectLst/>
        </p:spPr>
      </p:cxnSp>
      <p:cxnSp>
        <p:nvCxnSpPr>
          <p:cNvPr id="88" name="Straight Arrow Connector 87">
            <a:extLst>
              <a:ext uri="{FF2B5EF4-FFF2-40B4-BE49-F238E27FC236}">
                <a16:creationId xmlns:a16="http://schemas.microsoft.com/office/drawing/2014/main" id="{54E41CD4-D94C-EF7C-CD52-D8D754DCB595}"/>
              </a:ext>
            </a:extLst>
          </p:cNvPr>
          <p:cNvCxnSpPr>
            <a:stCxn id="49" idx="1"/>
          </p:cNvCxnSpPr>
          <p:nvPr/>
        </p:nvCxnSpPr>
        <p:spPr>
          <a:xfrm flipH="1" flipV="1">
            <a:off x="3442129" y="4846506"/>
            <a:ext cx="838200" cy="347130"/>
          </a:xfrm>
          <a:prstGeom prst="straightConnector1">
            <a:avLst/>
          </a:prstGeom>
          <a:noFill/>
          <a:ln w="9525" cap="flat" cmpd="sng" algn="ctr">
            <a:solidFill>
              <a:srgbClr val="BFBFBF">
                <a:lumMod val="75000"/>
              </a:srgbClr>
            </a:solidFill>
            <a:prstDash val="solid"/>
            <a:headEnd type="triangle" w="med" len="med"/>
            <a:tailEnd type="none" w="med" len="med"/>
          </a:ln>
          <a:effectLst/>
        </p:spPr>
      </p:cxnSp>
      <p:sp>
        <p:nvSpPr>
          <p:cNvPr id="7" name="Title 1">
            <a:extLst>
              <a:ext uri="{FF2B5EF4-FFF2-40B4-BE49-F238E27FC236}">
                <a16:creationId xmlns:a16="http://schemas.microsoft.com/office/drawing/2014/main" id="{BC9ABF30-63F9-D95C-142C-1AE69707E104}"/>
              </a:ext>
            </a:extLst>
          </p:cNvPr>
          <p:cNvSpPr>
            <a:spLocks noGrp="1"/>
          </p:cNvSpPr>
          <p:nvPr>
            <p:ph type="title"/>
          </p:nvPr>
        </p:nvSpPr>
        <p:spPr>
          <a:xfrm>
            <a:off x="228600" y="217912"/>
            <a:ext cx="11369040" cy="751523"/>
          </a:xfrm>
        </p:spPr>
        <p:txBody>
          <a:bodyPr>
            <a:normAutofit/>
          </a:bodyPr>
          <a:lstStyle/>
          <a:p>
            <a:r>
              <a:rPr lang="en-US" sz="3200" b="1">
                <a:solidFill>
                  <a:srgbClr val="1EABDA"/>
                </a:solidFill>
                <a:latin typeface="Roboto"/>
                <a:cs typeface="Arial"/>
              </a:rPr>
              <a:t>What is Beamforming and Nulling?</a:t>
            </a:r>
            <a:endParaRPr lang="en-US"/>
          </a:p>
        </p:txBody>
      </p:sp>
    </p:spTree>
    <p:extLst>
      <p:ext uri="{BB962C8B-B14F-4D97-AF65-F5344CB8AC3E}">
        <p14:creationId xmlns:p14="http://schemas.microsoft.com/office/powerpoint/2010/main" val="2784395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5E1-5E03-A975-160F-0F3A23695F49}"/>
              </a:ext>
            </a:extLst>
          </p:cNvPr>
          <p:cNvSpPr>
            <a:spLocks noGrp="1"/>
          </p:cNvSpPr>
          <p:nvPr>
            <p:ph type="title"/>
          </p:nvPr>
        </p:nvSpPr>
        <p:spPr>
          <a:xfrm>
            <a:off x="335758" y="338553"/>
            <a:ext cx="10515600" cy="502981"/>
          </a:xfrm>
        </p:spPr>
        <p:txBody>
          <a:bodyPr>
            <a:noAutofit/>
          </a:bodyPr>
          <a:lstStyle/>
          <a:p>
            <a:r>
              <a:rPr lang="en-US" sz="3200" b="1">
                <a:solidFill>
                  <a:srgbClr val="1EABDA"/>
                </a:solidFill>
                <a:latin typeface="Roboto"/>
              </a:rPr>
              <a:t>Supported beamformers in MATLAB</a:t>
            </a:r>
            <a:endParaRPr lang="en-US" sz="3200"/>
          </a:p>
        </p:txBody>
      </p:sp>
      <p:graphicFrame>
        <p:nvGraphicFramePr>
          <p:cNvPr id="84" name="Table 83">
            <a:extLst>
              <a:ext uri="{FF2B5EF4-FFF2-40B4-BE49-F238E27FC236}">
                <a16:creationId xmlns:a16="http://schemas.microsoft.com/office/drawing/2014/main" id="{41D6B33F-ACE0-A701-FE57-A8260DC4483F}"/>
              </a:ext>
            </a:extLst>
          </p:cNvPr>
          <p:cNvGraphicFramePr>
            <a:graphicFrameLocks noGrp="1"/>
          </p:cNvGraphicFramePr>
          <p:nvPr>
            <p:extLst>
              <p:ext uri="{D42A27DB-BD31-4B8C-83A1-F6EECF244321}">
                <p14:modId xmlns:p14="http://schemas.microsoft.com/office/powerpoint/2010/main" val="1532196890"/>
              </p:ext>
            </p:extLst>
          </p:nvPr>
        </p:nvGraphicFramePr>
        <p:xfrm>
          <a:off x="1340642" y="1425436"/>
          <a:ext cx="9510716" cy="4007127"/>
        </p:xfrm>
        <a:graphic>
          <a:graphicData uri="http://schemas.openxmlformats.org/drawingml/2006/table">
            <a:tbl>
              <a:tblPr firstRow="1" firstCol="1" bandRow="1">
                <a:tableStyleId>{5940675A-B579-460E-94D1-54222C63F5DA}</a:tableStyleId>
              </a:tblPr>
              <a:tblGrid>
                <a:gridCol w="4635297">
                  <a:extLst>
                    <a:ext uri="{9D8B030D-6E8A-4147-A177-3AD203B41FA5}">
                      <a16:colId xmlns:a16="http://schemas.microsoft.com/office/drawing/2014/main" val="1446745595"/>
                    </a:ext>
                  </a:extLst>
                </a:gridCol>
                <a:gridCol w="2214649">
                  <a:extLst>
                    <a:ext uri="{9D8B030D-6E8A-4147-A177-3AD203B41FA5}">
                      <a16:colId xmlns:a16="http://schemas.microsoft.com/office/drawing/2014/main" val="176020914"/>
                    </a:ext>
                  </a:extLst>
                </a:gridCol>
                <a:gridCol w="2660770">
                  <a:extLst>
                    <a:ext uri="{9D8B030D-6E8A-4147-A177-3AD203B41FA5}">
                      <a16:colId xmlns:a16="http://schemas.microsoft.com/office/drawing/2014/main" val="3128739907"/>
                    </a:ext>
                  </a:extLst>
                </a:gridCol>
              </a:tblGrid>
              <a:tr h="399840">
                <a:tc>
                  <a:txBody>
                    <a:bodyPr/>
                    <a:lstStyle/>
                    <a:p>
                      <a:pPr marL="0" marR="0" algn="l">
                        <a:lnSpc>
                          <a:spcPct val="115000"/>
                        </a:lnSpc>
                        <a:spcAft>
                          <a:spcPts val="800"/>
                        </a:spcAft>
                        <a:buNone/>
                      </a:pPr>
                      <a:r>
                        <a:rPr lang="en-US" sz="1600" b="1" kern="100" dirty="0">
                          <a:effectLst/>
                        </a:rPr>
                        <a:t>Beamformer Name</a:t>
                      </a:r>
                      <a:endParaRPr lang="en-US" sz="1600" b="1" kern="100">
                        <a:effectLst/>
                        <a:latin typeface="Aptos"/>
                        <a:ea typeface="Aptos" panose="020B0004020202020204" pitchFamily="34" charset="0"/>
                        <a:cs typeface="Times New Roman"/>
                      </a:endParaRPr>
                    </a:p>
                  </a:txBody>
                  <a:tcPr marL="47625" marR="47625" marT="57150" marB="57150" anchor="ctr"/>
                </a:tc>
                <a:tc>
                  <a:txBody>
                    <a:bodyPr/>
                    <a:lstStyle/>
                    <a:p>
                      <a:pPr marL="0" marR="0" algn="l">
                        <a:lnSpc>
                          <a:spcPct val="115000"/>
                        </a:lnSpc>
                        <a:spcAft>
                          <a:spcPts val="800"/>
                        </a:spcAft>
                        <a:buNone/>
                      </a:pPr>
                      <a:r>
                        <a:rPr lang="en-US" sz="1600" b="1" kern="100" dirty="0">
                          <a:effectLst/>
                        </a:rPr>
                        <a:t>Bandwidth</a:t>
                      </a:r>
                      <a:endParaRPr lang="en-US" sz="1600" b="1" kern="100">
                        <a:effectLst/>
                        <a:latin typeface="Aptos"/>
                        <a:ea typeface="Aptos" panose="020B0004020202020204" pitchFamily="34" charset="0"/>
                        <a:cs typeface="Times New Roman"/>
                      </a:endParaRPr>
                    </a:p>
                  </a:txBody>
                  <a:tcPr marL="47625" marR="47625" marT="57150" marB="57150" anchor="ctr"/>
                </a:tc>
                <a:tc>
                  <a:txBody>
                    <a:bodyPr/>
                    <a:lstStyle/>
                    <a:p>
                      <a:pPr marL="0" marR="0" algn="l">
                        <a:lnSpc>
                          <a:spcPct val="115000"/>
                        </a:lnSpc>
                        <a:spcAft>
                          <a:spcPts val="800"/>
                        </a:spcAft>
                        <a:buNone/>
                      </a:pPr>
                      <a:r>
                        <a:rPr lang="en-US" sz="1600" b="1" kern="100" dirty="0">
                          <a:effectLst/>
                        </a:rPr>
                        <a:t>Processing Domain</a:t>
                      </a:r>
                      <a:endParaRPr lang="en-US" sz="1600" b="1" kern="100">
                        <a:effectLst/>
                        <a:latin typeface="Aptos"/>
                        <a:ea typeface="Aptos" panose="020B0004020202020204" pitchFamily="34" charset="0"/>
                        <a:cs typeface="Times New Roman"/>
                      </a:endParaRPr>
                    </a:p>
                  </a:txBody>
                  <a:tcPr marL="47625" marR="47625" marT="57150" marB="57150" anchor="ctr"/>
                </a:tc>
                <a:extLst>
                  <a:ext uri="{0D108BD9-81ED-4DB2-BD59-A6C34878D82A}">
                    <a16:rowId xmlns:a16="http://schemas.microsoft.com/office/drawing/2014/main" val="2559013414"/>
                  </a:ext>
                </a:extLst>
              </a:tr>
              <a:tr h="403234">
                <a:tc>
                  <a:txBody>
                    <a:bodyPr/>
                    <a:lstStyle/>
                    <a:p>
                      <a:pPr marL="0" marR="0" algn="l">
                        <a:lnSpc>
                          <a:spcPct val="115000"/>
                        </a:lnSpc>
                        <a:spcAft>
                          <a:spcPts val="800"/>
                        </a:spcAft>
                        <a:buNone/>
                      </a:pPr>
                      <a:r>
                        <a:rPr lang="en-US" sz="1600" u="sng" kern="100" dirty="0">
                          <a:effectLst/>
                          <a:hlinkClick r:id="rId3"/>
                        </a:rPr>
                        <a:t>phased.PhaseShiftBeamformer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Narrowband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Time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4074742777"/>
                  </a:ext>
                </a:extLst>
              </a:tr>
              <a:tr h="395961">
                <a:tc>
                  <a:txBody>
                    <a:bodyPr/>
                    <a:lstStyle/>
                    <a:p>
                      <a:pPr marL="0" marR="0" algn="l">
                        <a:lnSpc>
                          <a:spcPct val="115000"/>
                        </a:lnSpc>
                        <a:spcAft>
                          <a:spcPts val="800"/>
                        </a:spcAft>
                        <a:buNone/>
                      </a:pPr>
                      <a:r>
                        <a:rPr lang="en-US" sz="1600" u="sng" kern="100" dirty="0">
                          <a:effectLst/>
                          <a:hlinkClick r:id="rId4"/>
                        </a:rPr>
                        <a:t>phased.TimeDelayBeamformer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Time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943675001"/>
                  </a:ext>
                </a:extLst>
              </a:tr>
              <a:tr h="403234">
                <a:tc>
                  <a:txBody>
                    <a:bodyPr/>
                    <a:lstStyle/>
                    <a:p>
                      <a:pPr marL="0" marR="0" algn="l">
                        <a:lnSpc>
                          <a:spcPct val="115000"/>
                        </a:lnSpc>
                        <a:spcAft>
                          <a:spcPts val="800"/>
                        </a:spcAft>
                        <a:buNone/>
                      </a:pPr>
                      <a:r>
                        <a:rPr lang="en-US" sz="1600" u="sng" kern="100" dirty="0">
                          <a:effectLst/>
                          <a:hlinkClick r:id="rId5"/>
                        </a:rPr>
                        <a:t>phased.SubbandPhaseShiftBeamformer</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tc>
                <a:tc>
                  <a:txBody>
                    <a:bodyPr/>
                    <a:lstStyle/>
                    <a:p>
                      <a:pPr marL="0" marR="0" algn="l">
                        <a:lnSpc>
                          <a:spcPct val="115000"/>
                        </a:lnSpc>
                        <a:spcAft>
                          <a:spcPts val="800"/>
                        </a:spcAft>
                        <a:buNone/>
                      </a:pPr>
                      <a:r>
                        <a:rPr lang="en-US" sz="1600" kern="100" dirty="0">
                          <a:effectLst/>
                        </a:rPr>
                        <a:t>Frequency domain</a:t>
                      </a:r>
                      <a:endParaRPr lang="en-US" sz="1600" kern="100">
                        <a:effectLst/>
                        <a:latin typeface="Aptos"/>
                        <a:ea typeface="Aptos" panose="020B0004020202020204" pitchFamily="34" charset="0"/>
                        <a:cs typeface="Times New Roman"/>
                      </a:endParaRPr>
                    </a:p>
                  </a:txBody>
                  <a:tcPr marL="47625" marR="47625" marT="28575" marB="28575"/>
                </a:tc>
                <a:extLst>
                  <a:ext uri="{0D108BD9-81ED-4DB2-BD59-A6C34878D82A}">
                    <a16:rowId xmlns:a16="http://schemas.microsoft.com/office/drawing/2014/main" val="1360965749"/>
                  </a:ext>
                </a:extLst>
              </a:tr>
              <a:tr h="403234">
                <a:tc>
                  <a:txBody>
                    <a:bodyPr/>
                    <a:lstStyle/>
                    <a:p>
                      <a:pPr marL="0" marR="0" algn="l">
                        <a:lnSpc>
                          <a:spcPct val="115000"/>
                        </a:lnSpc>
                        <a:spcAft>
                          <a:spcPts val="800"/>
                        </a:spcAft>
                        <a:buNone/>
                      </a:pPr>
                      <a:r>
                        <a:rPr lang="en-US" sz="1600" u="sng" kern="100" dirty="0">
                          <a:effectLst/>
                          <a:hlinkClick r:id="rId6"/>
                        </a:rPr>
                        <a:t>phased.LCMVBeamformer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Narrowband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334125494"/>
                  </a:ext>
                </a:extLst>
              </a:tr>
              <a:tr h="395961">
                <a:tc>
                  <a:txBody>
                    <a:bodyPr/>
                    <a:lstStyle/>
                    <a:p>
                      <a:pPr marL="0" marR="0" algn="l">
                        <a:lnSpc>
                          <a:spcPct val="115000"/>
                        </a:lnSpc>
                        <a:spcAft>
                          <a:spcPts val="800"/>
                        </a:spcAft>
                        <a:buNone/>
                      </a:pPr>
                      <a:r>
                        <a:rPr lang="en-US" sz="1600" u="sng" kern="100" dirty="0">
                          <a:effectLst/>
                          <a:hlinkClick r:id="rId7"/>
                        </a:rPr>
                        <a:t>phased.MVDRBeamformer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Narrowband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431293069"/>
                  </a:ext>
                </a:extLst>
              </a:tr>
              <a:tr h="403234">
                <a:tc>
                  <a:txBody>
                    <a:bodyPr/>
                    <a:lstStyle/>
                    <a:p>
                      <a:pPr marL="0" marR="0" algn="l">
                        <a:lnSpc>
                          <a:spcPct val="115000"/>
                        </a:lnSpc>
                        <a:spcAft>
                          <a:spcPts val="800"/>
                        </a:spcAft>
                        <a:buNone/>
                      </a:pPr>
                      <a:r>
                        <a:rPr lang="en-US" sz="1600" u="sng" kern="100" dirty="0">
                          <a:effectLst/>
                          <a:hlinkClick r:id="rId8"/>
                        </a:rPr>
                        <a:t>phased.FrostBeamformer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3143529326"/>
                  </a:ext>
                </a:extLst>
              </a:tr>
              <a:tr h="403234">
                <a:tc>
                  <a:txBody>
                    <a:bodyPr/>
                    <a:lstStyle/>
                    <a:p>
                      <a:pPr marL="0" marR="0" algn="l">
                        <a:lnSpc>
                          <a:spcPct val="115000"/>
                        </a:lnSpc>
                        <a:spcAft>
                          <a:spcPts val="800"/>
                        </a:spcAft>
                        <a:buNone/>
                      </a:pPr>
                      <a:r>
                        <a:rPr lang="en-US" sz="1600" u="sng" kern="100" dirty="0">
                          <a:effectLst/>
                          <a:hlinkClick r:id="rId9"/>
                        </a:rPr>
                        <a:t>phased.GSCBeamformer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2070189897"/>
                  </a:ext>
                </a:extLst>
              </a:tr>
              <a:tr h="395961">
                <a:tc>
                  <a:txBody>
                    <a:bodyPr/>
                    <a:lstStyle/>
                    <a:p>
                      <a:pPr marL="0" marR="0" algn="l">
                        <a:lnSpc>
                          <a:spcPct val="115000"/>
                        </a:lnSpc>
                        <a:spcAft>
                          <a:spcPts val="800"/>
                        </a:spcAft>
                        <a:buNone/>
                      </a:pPr>
                      <a:r>
                        <a:rPr lang="en-US" sz="1600" u="sng" kern="100" dirty="0">
                          <a:effectLst/>
                          <a:hlinkClick r:id="rId10"/>
                        </a:rPr>
                        <a:t>phased.TimeDelayLCMVBeamformer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Time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3980513643"/>
                  </a:ext>
                </a:extLst>
              </a:tr>
              <a:tr h="403234">
                <a:tc>
                  <a:txBody>
                    <a:bodyPr/>
                    <a:lstStyle/>
                    <a:p>
                      <a:pPr marL="0" marR="0" algn="l">
                        <a:lnSpc>
                          <a:spcPct val="115000"/>
                        </a:lnSpc>
                        <a:spcAft>
                          <a:spcPts val="800"/>
                        </a:spcAft>
                        <a:buNone/>
                      </a:pPr>
                      <a:r>
                        <a:rPr lang="en-US" sz="1600" u="sng" kern="100" dirty="0">
                          <a:effectLst/>
                          <a:hlinkClick r:id="rId11"/>
                        </a:rPr>
                        <a:t>phased.SubbandMVDRBeamformer</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Wideband</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tc>
                  <a:txBody>
                    <a:bodyPr/>
                    <a:lstStyle/>
                    <a:p>
                      <a:pPr marL="0" marR="0" algn="l">
                        <a:lnSpc>
                          <a:spcPct val="115000"/>
                        </a:lnSpc>
                        <a:spcAft>
                          <a:spcPts val="800"/>
                        </a:spcAft>
                        <a:buNone/>
                      </a:pPr>
                      <a:r>
                        <a:rPr lang="en-US" sz="1600" kern="100" dirty="0">
                          <a:effectLst/>
                        </a:rPr>
                        <a:t>Frequency domain</a:t>
                      </a:r>
                      <a:endParaRPr lang="en-US" sz="1600" kern="100">
                        <a:effectLst/>
                        <a:latin typeface="Aptos"/>
                        <a:ea typeface="Aptos" panose="020B0004020202020204" pitchFamily="34" charset="0"/>
                        <a:cs typeface="Times New Roman"/>
                      </a:endParaRPr>
                    </a:p>
                  </a:txBody>
                  <a:tcPr marL="47625" marR="47625" marT="28575" marB="28575">
                    <a:solidFill>
                      <a:srgbClr val="FFEAA7"/>
                    </a:solidFill>
                  </a:tcPr>
                </a:tc>
                <a:extLst>
                  <a:ext uri="{0D108BD9-81ED-4DB2-BD59-A6C34878D82A}">
                    <a16:rowId xmlns:a16="http://schemas.microsoft.com/office/drawing/2014/main" val="886971125"/>
                  </a:ext>
                </a:extLst>
              </a:tr>
            </a:tbl>
          </a:graphicData>
        </a:graphic>
      </p:graphicFrame>
      <p:sp>
        <p:nvSpPr>
          <p:cNvPr id="87" name="TextBox 86">
            <a:extLst>
              <a:ext uri="{FF2B5EF4-FFF2-40B4-BE49-F238E27FC236}">
                <a16:creationId xmlns:a16="http://schemas.microsoft.com/office/drawing/2014/main" id="{66DAF713-C9E6-77EC-6F88-0430C7C60402}"/>
              </a:ext>
            </a:extLst>
          </p:cNvPr>
          <p:cNvSpPr txBox="1">
            <a:spLocks/>
          </p:cNvSpPr>
          <p:nvPr/>
        </p:nvSpPr>
        <p:spPr>
          <a:xfrm rot="19913006">
            <a:off x="161406" y="4074510"/>
            <a:ext cx="120561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2"/>
                </a:solidFill>
                <a:effectLst/>
                <a:uLnTx/>
                <a:uFillTx/>
                <a:latin typeface="Aharoni" panose="02010803020104030203" pitchFamily="2" charset="-79"/>
                <a:cs typeface="Aharoni" panose="02010803020104030203" pitchFamily="2" charset="-79"/>
              </a:rPr>
              <a:t>Adaptive</a:t>
            </a:r>
          </a:p>
        </p:txBody>
      </p:sp>
      <p:sp>
        <p:nvSpPr>
          <p:cNvPr id="88" name="TextBox 87">
            <a:extLst>
              <a:ext uri="{FF2B5EF4-FFF2-40B4-BE49-F238E27FC236}">
                <a16:creationId xmlns:a16="http://schemas.microsoft.com/office/drawing/2014/main" id="{5F6D351F-28B5-D0AA-E1A9-C8EC6F857879}"/>
              </a:ext>
            </a:extLst>
          </p:cNvPr>
          <p:cNvSpPr txBox="1">
            <a:spLocks/>
          </p:cNvSpPr>
          <p:nvPr/>
        </p:nvSpPr>
        <p:spPr>
          <a:xfrm rot="19913006">
            <a:off x="-68123" y="2183427"/>
            <a:ext cx="163690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4"/>
                </a:solidFill>
                <a:effectLst/>
                <a:uLnTx/>
                <a:uFillTx/>
                <a:latin typeface="Aharoni" panose="02010803020104030203" pitchFamily="2" charset="-79"/>
                <a:cs typeface="Aharoni" panose="02010803020104030203" pitchFamily="2" charset="-79"/>
              </a:rPr>
              <a:t>Conventional</a:t>
            </a:r>
          </a:p>
        </p:txBody>
      </p:sp>
      <p:sp>
        <p:nvSpPr>
          <p:cNvPr id="90" name="TextBox 89">
            <a:extLst>
              <a:ext uri="{FF2B5EF4-FFF2-40B4-BE49-F238E27FC236}">
                <a16:creationId xmlns:a16="http://schemas.microsoft.com/office/drawing/2014/main" id="{3F72BB81-1A05-5007-819E-808027166CCC}"/>
              </a:ext>
            </a:extLst>
          </p:cNvPr>
          <p:cNvSpPr txBox="1"/>
          <p:nvPr/>
        </p:nvSpPr>
        <p:spPr>
          <a:xfrm>
            <a:off x="6805422" y="6519446"/>
            <a:ext cx="5478859" cy="338554"/>
          </a:xfrm>
          <a:prstGeom prst="rect">
            <a:avLst/>
          </a:prstGeom>
          <a:noFill/>
        </p:spPr>
        <p:txBody>
          <a:bodyPr wrap="square">
            <a:spAutoFit/>
          </a:bodyPr>
          <a:lstStyle/>
          <a:p>
            <a:pPr algn="l"/>
            <a:r>
              <a:rPr lang="en-US" sz="1600" b="0" i="0">
                <a:solidFill>
                  <a:srgbClr val="374151"/>
                </a:solidFill>
                <a:effectLst/>
                <a:latin typeface="__Inter_d65c78"/>
                <a:hlinkClick r:id="rId12"/>
              </a:rPr>
              <a:t>mathworks.com/help/phased/ug/beamforming-concepts.html</a:t>
            </a:r>
            <a:r>
              <a:rPr lang="en-US" sz="1600" b="0" i="0">
                <a:solidFill>
                  <a:srgbClr val="374151"/>
                </a:solidFill>
                <a:effectLst/>
                <a:latin typeface="__Inter_d65c78"/>
              </a:rPr>
              <a:t> </a:t>
            </a:r>
          </a:p>
        </p:txBody>
      </p:sp>
    </p:spTree>
    <p:extLst>
      <p:ext uri="{BB962C8B-B14F-4D97-AF65-F5344CB8AC3E}">
        <p14:creationId xmlns:p14="http://schemas.microsoft.com/office/powerpoint/2010/main" val="239950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335DDD-6073-D173-32A9-42447CFB6DE9}"/>
              </a:ext>
            </a:extLst>
          </p:cNvPr>
          <p:cNvSpPr>
            <a:spLocks noGrp="1"/>
          </p:cNvSpPr>
          <p:nvPr>
            <p:ph idx="1"/>
          </p:nvPr>
        </p:nvSpPr>
        <p:spPr>
          <a:xfrm>
            <a:off x="544007" y="1345677"/>
            <a:ext cx="10769600" cy="2619866"/>
          </a:xfrm>
        </p:spPr>
        <p:txBody>
          <a:bodyPr>
            <a:normAutofit fontScale="92500"/>
          </a:bodyPr>
          <a:lstStyle/>
          <a:p>
            <a:r>
              <a:rPr lang="en-US" sz="2600"/>
              <a:t>Computes array weights that minimize output noise/interference while preserving gain in desired direction</a:t>
            </a:r>
          </a:p>
          <a:p>
            <a:r>
              <a:rPr lang="en-US" sz="2600"/>
              <a:t>Formulated as an optimization problem</a:t>
            </a:r>
          </a:p>
          <a:p>
            <a:r>
              <a:rPr lang="en-US" sz="2600"/>
              <a:t>Narrower main lobe, deeper nulls compared to conventional beamforming</a:t>
            </a:r>
          </a:p>
          <a:p>
            <a:r>
              <a:rPr lang="en-US" sz="2600"/>
              <a:t>Adaptive: responds to interference environment</a:t>
            </a:r>
          </a:p>
          <a:p>
            <a:r>
              <a:rPr lang="en-US" sz="2600"/>
              <a:t>Requires accurate covariance matrix estimation</a:t>
            </a:r>
          </a:p>
          <a:p>
            <a:endParaRPr lang="en-US"/>
          </a:p>
          <a:p>
            <a:endParaRPr lang="en-US"/>
          </a:p>
          <a:p>
            <a:pPr lvl="1"/>
            <a:endParaRPr lang="en-US" sz="1900">
              <a:solidFill>
                <a:srgbClr val="000000"/>
              </a:solidFill>
              <a:latin typeface="Courier New" panose="02070309020205020404" pitchFamily="49" charset="0"/>
              <a:cs typeface="Courier New" panose="02070309020205020404" pitchFamily="49" charset="0"/>
            </a:endParaRPr>
          </a:p>
        </p:txBody>
      </p:sp>
      <p:sp>
        <p:nvSpPr>
          <p:cNvPr id="6" name="Title 2">
            <a:extLst>
              <a:ext uri="{FF2B5EF4-FFF2-40B4-BE49-F238E27FC236}">
                <a16:creationId xmlns:a16="http://schemas.microsoft.com/office/drawing/2014/main" id="{37ECE089-6BB9-5F43-73DF-4D311D989B12}"/>
              </a:ext>
            </a:extLst>
          </p:cNvPr>
          <p:cNvSpPr txBox="1">
            <a:spLocks/>
          </p:cNvSpPr>
          <p:nvPr/>
        </p:nvSpPr>
        <p:spPr>
          <a:xfrm>
            <a:off x="432064" y="355077"/>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b="1">
                <a:solidFill>
                  <a:srgbClr val="1EABDA"/>
                </a:solidFill>
                <a:latin typeface="Roboto"/>
              </a:rPr>
              <a:t> Minimum Variance Beamforming: Adaptive Array Weight Design</a:t>
            </a:r>
          </a:p>
        </p:txBody>
      </p:sp>
      <p:sp>
        <p:nvSpPr>
          <p:cNvPr id="5" name="Content Placeholder 2">
            <a:extLst>
              <a:ext uri="{FF2B5EF4-FFF2-40B4-BE49-F238E27FC236}">
                <a16:creationId xmlns:a16="http://schemas.microsoft.com/office/drawing/2014/main" id="{B8F1F61F-D9F2-98C1-4909-67CB3670516F}"/>
              </a:ext>
            </a:extLst>
          </p:cNvPr>
          <p:cNvSpPr txBox="1">
            <a:spLocks/>
          </p:cNvSpPr>
          <p:nvPr/>
        </p:nvSpPr>
        <p:spPr>
          <a:xfrm>
            <a:off x="2915732" y="4143375"/>
            <a:ext cx="6218743" cy="2359548"/>
          </a:xfrm>
          <a:prstGeom prst="flowChartAlternateProcess">
            <a:avLst/>
          </a:prstGeom>
          <a:ln w="38100"/>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In MATLAB:</a:t>
            </a:r>
          </a:p>
          <a:p>
            <a:pPr marL="0" indent="0">
              <a:buNone/>
            </a:pPr>
            <a:r>
              <a:rPr lang="en-US" sz="1600" dirty="0"/>
              <a:t>	</a:t>
            </a:r>
            <a:r>
              <a:rPr lang="en-US" sz="1600" dirty="0">
                <a:solidFill>
                  <a:srgbClr val="000000"/>
                </a:solidFill>
                <a:latin typeface="Courier New"/>
                <a:cs typeface="Courier New"/>
              </a:rPr>
              <a:t>w = </a:t>
            </a:r>
            <a:r>
              <a:rPr lang="en-US" sz="1600" dirty="0" err="1">
                <a:solidFill>
                  <a:srgbClr val="000000"/>
                </a:solidFill>
                <a:latin typeface="Courier New"/>
                <a:cs typeface="Courier New"/>
              </a:rPr>
              <a:t>minvarweights</a:t>
            </a:r>
            <a:r>
              <a:rPr lang="en-US" sz="1600" dirty="0">
                <a:solidFill>
                  <a:srgbClr val="000000"/>
                </a:solidFill>
                <a:latin typeface="Courier New"/>
                <a:cs typeface="Courier New"/>
              </a:rPr>
              <a:t>(pos, fc, ang, </a:t>
            </a:r>
            <a:r>
              <a:rPr lang="en-US" sz="1600" dirty="0" err="1">
                <a:solidFill>
                  <a:srgbClr val="000000"/>
                </a:solidFill>
                <a:latin typeface="Courier New"/>
                <a:cs typeface="Courier New"/>
              </a:rPr>
              <a:t>cov</a:t>
            </a:r>
            <a:r>
              <a:rPr lang="en-US" sz="1600" dirty="0">
                <a:solidFill>
                  <a:srgbClr val="000000"/>
                </a:solidFill>
                <a:latin typeface="Courier New"/>
                <a:cs typeface="Courier New"/>
              </a:rPr>
              <a:t>)</a:t>
            </a:r>
          </a:p>
          <a:p>
            <a:pPr marL="0" indent="0" algn="ctr">
              <a:buNone/>
            </a:pPr>
            <a:endParaRPr lang="en-US" sz="1600">
              <a:solidFill>
                <a:srgbClr val="000000"/>
              </a:solidFill>
              <a:latin typeface="Courier New" panose="02070309020205020404" pitchFamily="49" charset="0"/>
              <a:cs typeface="Courier New" panose="02070309020205020404" pitchFamily="49" charset="0"/>
            </a:endParaRPr>
          </a:p>
          <a:p>
            <a:r>
              <a:rPr lang="en-US" sz="1600" dirty="0"/>
              <a:t>pos: Element positions</a:t>
            </a:r>
          </a:p>
          <a:p>
            <a:r>
              <a:rPr lang="en-US" sz="1600" dirty="0"/>
              <a:t>fc: Operating frequency</a:t>
            </a:r>
          </a:p>
          <a:p>
            <a:r>
              <a:rPr lang="en-US" sz="1600" dirty="0"/>
              <a:t>ang: Desired direction</a:t>
            </a:r>
          </a:p>
          <a:p>
            <a:r>
              <a:rPr lang="en-US" sz="1600" dirty="0" err="1"/>
              <a:t>cov</a:t>
            </a:r>
            <a:r>
              <a:rPr lang="en-US" sz="1600" dirty="0"/>
              <a:t>: Sample covariance matrix</a:t>
            </a:r>
          </a:p>
          <a:p>
            <a:endParaRPr lang="en-US" sz="1600"/>
          </a:p>
          <a:p>
            <a:endParaRPr lang="en-US" sz="1600"/>
          </a:p>
          <a:p>
            <a:pPr lvl="1"/>
            <a:endParaRPr lang="en-US" sz="1400"/>
          </a:p>
        </p:txBody>
      </p:sp>
    </p:spTree>
    <p:extLst>
      <p:ext uri="{BB962C8B-B14F-4D97-AF65-F5344CB8AC3E}">
        <p14:creationId xmlns:p14="http://schemas.microsoft.com/office/powerpoint/2010/main" val="2541765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13F15-ED58-C594-CC4A-2A67BC01BF9A}"/>
              </a:ext>
            </a:extLst>
          </p:cNvPr>
          <p:cNvSpPr>
            <a:spLocks noGrp="1"/>
          </p:cNvSpPr>
          <p:nvPr>
            <p:ph type="title"/>
          </p:nvPr>
        </p:nvSpPr>
        <p:spPr>
          <a:xfrm>
            <a:off x="190500" y="236220"/>
            <a:ext cx="10439400" cy="601980"/>
          </a:xfrm>
        </p:spPr>
        <p:txBody>
          <a:bodyPr>
            <a:normAutofit fontScale="90000"/>
          </a:bodyPr>
          <a:lstStyle/>
          <a:p>
            <a:r>
              <a:rPr lang="en-US" sz="3600" b="1">
                <a:solidFill>
                  <a:srgbClr val="1EABDA"/>
                </a:solidFill>
                <a:latin typeface="Roboto"/>
              </a:rPr>
              <a:t>Use MATLAB</a:t>
            </a:r>
            <a:r>
              <a:rPr lang="en-US"/>
              <a:t> </a:t>
            </a:r>
            <a:r>
              <a:rPr lang="en-US" sz="3600" b="1">
                <a:solidFill>
                  <a:srgbClr val="1EABDA"/>
                </a:solidFill>
                <a:latin typeface="Roboto"/>
              </a:rPr>
              <a:t>Online for this workshop</a:t>
            </a:r>
          </a:p>
        </p:txBody>
      </p:sp>
      <p:pic>
        <p:nvPicPr>
          <p:cNvPr id="4" name="Content Placeholder 3">
            <a:extLst>
              <a:ext uri="{FF2B5EF4-FFF2-40B4-BE49-F238E27FC236}">
                <a16:creationId xmlns:a16="http://schemas.microsoft.com/office/drawing/2014/main" id="{B81A0262-387D-0ECB-4EC9-DE276EC00AD5}"/>
              </a:ext>
            </a:extLst>
          </p:cNvPr>
          <p:cNvPicPr>
            <a:picLocks noGrp="1" noChangeAspect="1"/>
          </p:cNvPicPr>
          <p:nvPr>
            <p:ph idx="1"/>
          </p:nvPr>
        </p:nvPicPr>
        <p:blipFill>
          <a:blip r:embed="rId2"/>
          <a:stretch>
            <a:fillRect/>
          </a:stretch>
        </p:blipFill>
        <p:spPr>
          <a:xfrm>
            <a:off x="1453671" y="1054417"/>
            <a:ext cx="8740290" cy="4912043"/>
          </a:xfrm>
          <a:prstGeom prst="rect">
            <a:avLst/>
          </a:prstGeom>
        </p:spPr>
      </p:pic>
    </p:spTree>
    <p:extLst>
      <p:ext uri="{BB962C8B-B14F-4D97-AF65-F5344CB8AC3E}">
        <p14:creationId xmlns:p14="http://schemas.microsoft.com/office/powerpoint/2010/main" val="2080124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7ECE-FD3D-9FBB-94FB-AA429C2E3F6B}"/>
              </a:ext>
            </a:extLst>
          </p:cNvPr>
          <p:cNvSpPr>
            <a:spLocks noGrp="1"/>
          </p:cNvSpPr>
          <p:nvPr>
            <p:ph type="title"/>
          </p:nvPr>
        </p:nvSpPr>
        <p:spPr>
          <a:xfrm>
            <a:off x="192692" y="223527"/>
            <a:ext cx="7499871" cy="1044163"/>
          </a:xfrm>
        </p:spPr>
        <p:txBody>
          <a:bodyPr>
            <a:normAutofit fontScale="90000"/>
          </a:bodyPr>
          <a:lstStyle/>
          <a:p>
            <a:r>
              <a:rPr lang="en-US" sz="3200" b="1">
                <a:solidFill>
                  <a:srgbClr val="1EABDA"/>
                </a:solidFill>
                <a:latin typeface="Roboto"/>
              </a:rPr>
              <a:t>Phased Array Antenna </a:t>
            </a:r>
            <a:br>
              <a:rPr lang="en-US" sz="3200" b="1">
                <a:solidFill>
                  <a:srgbClr val="1EABDA"/>
                </a:solidFill>
                <a:latin typeface="Roboto"/>
              </a:rPr>
            </a:br>
            <a:r>
              <a:rPr lang="en-US" sz="3200" b="1">
                <a:solidFill>
                  <a:srgbClr val="1EABDA"/>
                </a:solidFill>
                <a:latin typeface="Roboto"/>
              </a:rPr>
              <a:t>Performance Specifications</a:t>
            </a:r>
          </a:p>
        </p:txBody>
      </p:sp>
      <p:graphicFrame>
        <p:nvGraphicFramePr>
          <p:cNvPr id="3" name="Table 2">
            <a:extLst>
              <a:ext uri="{FF2B5EF4-FFF2-40B4-BE49-F238E27FC236}">
                <a16:creationId xmlns:a16="http://schemas.microsoft.com/office/drawing/2014/main" id="{67C9C944-8B71-D5AB-8AE2-CD64EDE2B92C}"/>
              </a:ext>
            </a:extLst>
          </p:cNvPr>
          <p:cNvGraphicFramePr>
            <a:graphicFrameLocks noGrp="1"/>
          </p:cNvGraphicFramePr>
          <p:nvPr>
            <p:extLst>
              <p:ext uri="{D42A27DB-BD31-4B8C-83A1-F6EECF244321}">
                <p14:modId xmlns:p14="http://schemas.microsoft.com/office/powerpoint/2010/main" val="2238529503"/>
              </p:ext>
            </p:extLst>
          </p:nvPr>
        </p:nvGraphicFramePr>
        <p:xfrm>
          <a:off x="8067910" y="3219970"/>
          <a:ext cx="3746554" cy="3392367"/>
        </p:xfrm>
        <a:graphic>
          <a:graphicData uri="http://schemas.openxmlformats.org/drawingml/2006/table">
            <a:tbl>
              <a:tblPr/>
              <a:tblGrid>
                <a:gridCol w="1873277">
                  <a:extLst>
                    <a:ext uri="{9D8B030D-6E8A-4147-A177-3AD203B41FA5}">
                      <a16:colId xmlns:a16="http://schemas.microsoft.com/office/drawing/2014/main" val="458820887"/>
                    </a:ext>
                  </a:extLst>
                </a:gridCol>
                <a:gridCol w="1873277">
                  <a:extLst>
                    <a:ext uri="{9D8B030D-6E8A-4147-A177-3AD203B41FA5}">
                      <a16:colId xmlns:a16="http://schemas.microsoft.com/office/drawing/2014/main" val="1023956652"/>
                    </a:ext>
                  </a:extLst>
                </a:gridCol>
              </a:tblGrid>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Specification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Starlink High Performance</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761123654"/>
                  </a:ext>
                </a:extLst>
              </a:tr>
              <a:tr h="448012">
                <a:tc>
                  <a:txBody>
                    <a:bodyPr/>
                    <a:lstStyle/>
                    <a:p>
                      <a:pPr rtl="0" fontAlgn="t">
                        <a:spcBef>
                          <a:spcPts val="600"/>
                        </a:spcBef>
                        <a:spcAft>
                          <a:spcPts val="600"/>
                        </a:spcAft>
                        <a:buNone/>
                      </a:pPr>
                      <a:r>
                        <a:rPr lang="pt-BR" sz="1100" b="1" i="0" u="none" strike="noStrike">
                          <a:solidFill>
                            <a:srgbClr val="1B1C1D"/>
                          </a:solidFill>
                          <a:effectLst/>
                          <a:latin typeface="Arial" panose="020B0604020202020204" pitchFamily="34" charset="0"/>
                          <a:cs typeface="Arial" panose="020B0604020202020204" pitchFamily="34" charset="0"/>
                        </a:rPr>
                        <a:t>Dimensions (L x W x H)</a:t>
                      </a:r>
                      <a:endParaRPr lang="pt-BR"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22" × 20" × 1.6" (575 x 511 x 41 mm) </a:t>
                      </a:r>
                      <a:r>
                        <a:rPr lang="en-US" sz="1200" b="0" i="0" u="none" strike="noStrike" baseline="30000">
                          <a:solidFill>
                            <a:srgbClr val="575B5F"/>
                          </a:solidFill>
                          <a:effectLst/>
                          <a:latin typeface="Arial" panose="020B0604020202020204" pitchFamily="34" charset="0"/>
                          <a:cs typeface="Arial" panose="020B0604020202020204" pitchFamily="34" charset="0"/>
                        </a:rPr>
                        <a:t>18</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917337649"/>
                  </a:ext>
                </a:extLst>
              </a:tr>
              <a:tr h="273128">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Weight</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de-DE" sz="1100" b="0" i="0" u="none" strike="noStrike">
                          <a:solidFill>
                            <a:srgbClr val="1B1C1D"/>
                          </a:solidFill>
                          <a:effectLst/>
                          <a:latin typeface="Arial" panose="020B0604020202020204" pitchFamily="34" charset="0"/>
                          <a:cs typeface="Arial" panose="020B0604020202020204" pitchFamily="34" charset="0"/>
                        </a:rPr>
                        <a:t>16 lbs (7.2 kg) </a:t>
                      </a:r>
                      <a:endParaRPr lang="de-DE"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1608002590"/>
                  </a:ext>
                </a:extLst>
              </a:tr>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Average Power Consumption (Active)</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110-150W</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719944055"/>
                  </a:ext>
                </a:extLst>
              </a:tr>
              <a:tr h="346184">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Idle Power Consumption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45W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283644205"/>
                  </a:ext>
                </a:extLst>
              </a:tr>
              <a:tr h="273128">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Field of View</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140°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1001980174"/>
                  </a:ext>
                </a:extLst>
              </a:tr>
              <a:tr h="320330">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Orientation</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Fixed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4142617353"/>
                  </a:ext>
                </a:extLst>
              </a:tr>
              <a:tr h="346184">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Primary Frequency Band</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Ku-band (12-18 GHz)</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55223344"/>
                  </a:ext>
                </a:extLst>
              </a:tr>
              <a:tr h="433439">
                <a:tc>
                  <a:txBody>
                    <a:bodyPr/>
                    <a:lstStyle/>
                    <a:p>
                      <a:pPr rtl="0" fontAlgn="t">
                        <a:spcBef>
                          <a:spcPts val="600"/>
                        </a:spcBef>
                        <a:spcAft>
                          <a:spcPts val="600"/>
                        </a:spcAft>
                        <a:buNone/>
                      </a:pPr>
                      <a:r>
                        <a:rPr lang="en-US" sz="1100" b="1" i="0" u="none" strike="noStrike">
                          <a:solidFill>
                            <a:srgbClr val="1B1C1D"/>
                          </a:solidFill>
                          <a:effectLst/>
                          <a:latin typeface="Arial" panose="020B0604020202020204" pitchFamily="34" charset="0"/>
                          <a:cs typeface="Arial" panose="020B0604020202020204" pitchFamily="34" charset="0"/>
                        </a:rPr>
                        <a:t>Estimated Element Count</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tc>
                  <a:txBody>
                    <a:bodyPr/>
                    <a:lstStyle/>
                    <a:p>
                      <a:pPr rtl="0" fontAlgn="t">
                        <a:spcBef>
                          <a:spcPts val="600"/>
                        </a:spcBef>
                        <a:spcAft>
                          <a:spcPts val="600"/>
                        </a:spcAft>
                        <a:buNone/>
                      </a:pPr>
                      <a:r>
                        <a:rPr lang="en-US" sz="1100" b="0" i="0" u="none" strike="noStrike">
                          <a:solidFill>
                            <a:srgbClr val="1B1C1D"/>
                          </a:solidFill>
                          <a:effectLst/>
                          <a:latin typeface="Arial" panose="020B0604020202020204" pitchFamily="34" charset="0"/>
                          <a:cs typeface="Arial" panose="020B0604020202020204" pitchFamily="34" charset="0"/>
                        </a:rPr>
                        <a:t>~1000-1200 </a:t>
                      </a:r>
                      <a:endParaRPr lang="en-US" sz="2400">
                        <a:effectLst/>
                        <a:latin typeface="Arial" panose="020B0604020202020204" pitchFamily="34" charset="0"/>
                        <a:cs typeface="Arial" panose="020B0604020202020204" pitchFamily="34" charset="0"/>
                      </a:endParaRPr>
                    </a:p>
                  </a:txBody>
                  <a:tcPr marL="88481" marR="88481" marT="58987" marB="5898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8FAFD"/>
                    </a:solidFill>
                  </a:tcPr>
                </a:tc>
                <a:extLst>
                  <a:ext uri="{0D108BD9-81ED-4DB2-BD59-A6C34878D82A}">
                    <a16:rowId xmlns:a16="http://schemas.microsoft.com/office/drawing/2014/main" val="3687808325"/>
                  </a:ext>
                </a:extLst>
              </a:tr>
            </a:tbl>
          </a:graphicData>
        </a:graphic>
      </p:graphicFrame>
      <p:sp>
        <p:nvSpPr>
          <p:cNvPr id="4" name="Rectangle 1">
            <a:extLst>
              <a:ext uri="{FF2B5EF4-FFF2-40B4-BE49-F238E27FC236}">
                <a16:creationId xmlns:a16="http://schemas.microsoft.com/office/drawing/2014/main" id="{88E2A2BC-5EE7-20AA-15D5-098CB9AE9AFB}"/>
              </a:ext>
            </a:extLst>
          </p:cNvPr>
          <p:cNvSpPr>
            <a:spLocks noChangeArrowheads="1"/>
          </p:cNvSpPr>
          <p:nvPr/>
        </p:nvSpPr>
        <p:spPr bwMode="auto">
          <a:xfrm>
            <a:off x="7692563" y="457200"/>
            <a:ext cx="44994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a:t>Starlink </a:t>
            </a:r>
            <a:r>
              <a:rPr lang="en-US" sz="1800" i="0" u="none" strike="noStrike">
                <a:solidFill>
                  <a:srgbClr val="1B1C1D"/>
                </a:solidFill>
                <a:effectLst/>
                <a:latin typeface="Google Sans"/>
              </a:rPr>
              <a:t>User Terminal Phased Array Antenna </a:t>
            </a:r>
            <a:endParaRPr lang="en-US"/>
          </a:p>
        </p:txBody>
      </p:sp>
      <p:pic>
        <p:nvPicPr>
          <p:cNvPr id="6" name="Picture 5">
            <a:extLst>
              <a:ext uri="{FF2B5EF4-FFF2-40B4-BE49-F238E27FC236}">
                <a16:creationId xmlns:a16="http://schemas.microsoft.com/office/drawing/2014/main" id="{07C7CD5B-4B34-15EE-DBE8-3EAEE2144441}"/>
              </a:ext>
            </a:extLst>
          </p:cNvPr>
          <p:cNvPicPr>
            <a:picLocks noChangeAspect="1"/>
          </p:cNvPicPr>
          <p:nvPr/>
        </p:nvPicPr>
        <p:blipFill>
          <a:blip r:embed="rId3"/>
          <a:stretch>
            <a:fillRect/>
          </a:stretch>
        </p:blipFill>
        <p:spPr>
          <a:xfrm>
            <a:off x="8432585" y="898245"/>
            <a:ext cx="3055343" cy="2250011"/>
          </a:xfrm>
          <a:prstGeom prst="rect">
            <a:avLst/>
          </a:prstGeom>
        </p:spPr>
      </p:pic>
      <p:sp>
        <p:nvSpPr>
          <p:cNvPr id="8" name="TextBox 7">
            <a:extLst>
              <a:ext uri="{FF2B5EF4-FFF2-40B4-BE49-F238E27FC236}">
                <a16:creationId xmlns:a16="http://schemas.microsoft.com/office/drawing/2014/main" id="{58297DE0-32F3-4C15-687B-51CCA608BA0A}"/>
              </a:ext>
            </a:extLst>
          </p:cNvPr>
          <p:cNvSpPr txBox="1"/>
          <p:nvPr/>
        </p:nvSpPr>
        <p:spPr>
          <a:xfrm>
            <a:off x="-47767" y="6550223"/>
            <a:ext cx="4421875" cy="307777"/>
          </a:xfrm>
          <a:prstGeom prst="rect">
            <a:avLst/>
          </a:prstGeom>
          <a:noFill/>
        </p:spPr>
        <p:txBody>
          <a:bodyPr wrap="square">
            <a:spAutoFit/>
          </a:bodyPr>
          <a:lstStyle/>
          <a:p>
            <a:r>
              <a:rPr lang="en-US" sz="1400">
                <a:hlinkClick r:id="rId4"/>
              </a:rPr>
              <a:t>https://www.starlink.com/us/specifications?spec=2</a:t>
            </a:r>
            <a:r>
              <a:rPr lang="en-US" sz="1400"/>
              <a:t> </a:t>
            </a:r>
          </a:p>
        </p:txBody>
      </p:sp>
      <p:graphicFrame>
        <p:nvGraphicFramePr>
          <p:cNvPr id="9" name="Table 8">
            <a:extLst>
              <a:ext uri="{FF2B5EF4-FFF2-40B4-BE49-F238E27FC236}">
                <a16:creationId xmlns:a16="http://schemas.microsoft.com/office/drawing/2014/main" id="{4B26E39D-E9E6-E382-2DF2-0E58DCD1A87E}"/>
              </a:ext>
            </a:extLst>
          </p:cNvPr>
          <p:cNvGraphicFramePr>
            <a:graphicFrameLocks noGrp="1"/>
          </p:cNvGraphicFramePr>
          <p:nvPr>
            <p:extLst>
              <p:ext uri="{D42A27DB-BD31-4B8C-83A1-F6EECF244321}">
                <p14:modId xmlns:p14="http://schemas.microsoft.com/office/powerpoint/2010/main" val="3936852952"/>
              </p:ext>
            </p:extLst>
          </p:nvPr>
        </p:nvGraphicFramePr>
        <p:xfrm>
          <a:off x="701159" y="1679323"/>
          <a:ext cx="6798712" cy="3225186"/>
        </p:xfrm>
        <a:graphic>
          <a:graphicData uri="http://schemas.openxmlformats.org/drawingml/2006/table">
            <a:tbl>
              <a:tblPr firstRow="1" bandRow="1">
                <a:tableStyleId>{5C22544A-7EE6-4342-B048-85BDC9FD1C3A}</a:tableStyleId>
              </a:tblPr>
              <a:tblGrid>
                <a:gridCol w="3409667">
                  <a:extLst>
                    <a:ext uri="{9D8B030D-6E8A-4147-A177-3AD203B41FA5}">
                      <a16:colId xmlns:a16="http://schemas.microsoft.com/office/drawing/2014/main" val="3283154479"/>
                    </a:ext>
                  </a:extLst>
                </a:gridCol>
                <a:gridCol w="3389045">
                  <a:extLst>
                    <a:ext uri="{9D8B030D-6E8A-4147-A177-3AD203B41FA5}">
                      <a16:colId xmlns:a16="http://schemas.microsoft.com/office/drawing/2014/main" val="605901362"/>
                    </a:ext>
                  </a:extLst>
                </a:gridCol>
              </a:tblGrid>
              <a:tr h="533409">
                <a:tc>
                  <a:txBody>
                    <a:bodyPr/>
                    <a:lstStyle/>
                    <a:p>
                      <a:r>
                        <a:rPr lang="en-US"/>
                        <a:t>Parameter</a:t>
                      </a:r>
                    </a:p>
                  </a:txBody>
                  <a:tcPr/>
                </a:tc>
                <a:tc>
                  <a:txBody>
                    <a:bodyPr/>
                    <a:lstStyle/>
                    <a:p>
                      <a:endParaRPr lang="en-US"/>
                    </a:p>
                  </a:txBody>
                  <a:tcPr/>
                </a:tc>
                <a:extLst>
                  <a:ext uri="{0D108BD9-81ED-4DB2-BD59-A6C34878D82A}">
                    <a16:rowId xmlns:a16="http://schemas.microsoft.com/office/drawing/2014/main" val="2321241503"/>
                  </a:ext>
                </a:extLst>
              </a:tr>
              <a:tr h="719456">
                <a:tc>
                  <a:txBody>
                    <a:bodyPr/>
                    <a:lstStyle/>
                    <a:p>
                      <a:r>
                        <a:rPr lang="en-US"/>
                        <a:t>Operating Frequency Bands and Bandwidth</a:t>
                      </a:r>
                    </a:p>
                  </a:txBody>
                  <a:tcPr/>
                </a:tc>
                <a:tc>
                  <a:txBody>
                    <a:bodyPr/>
                    <a:lstStyle/>
                    <a:p>
                      <a:r>
                        <a:rPr lang="en-US" sz="1800" b="0" i="0" u="none" strike="noStrike" kern="1200">
                          <a:solidFill>
                            <a:schemeClr val="dk1"/>
                          </a:solidFill>
                          <a:effectLst/>
                          <a:latin typeface="+mn-lt"/>
                          <a:ea typeface="+mn-ea"/>
                          <a:cs typeface="+mn-cs"/>
                        </a:rPr>
                        <a:t>e.g. Ku-band (12-18 GHz)</a:t>
                      </a:r>
                    </a:p>
                    <a:p>
                      <a:r>
                        <a:rPr lang="en-US" sz="1800" b="0" i="0" u="none" strike="noStrike" kern="1200">
                          <a:solidFill>
                            <a:schemeClr val="dk1"/>
                          </a:solidFill>
                          <a:effectLst/>
                          <a:latin typeface="+mn-lt"/>
                          <a:ea typeface="+mn-ea"/>
                          <a:cs typeface="+mn-cs"/>
                        </a:rPr>
                        <a:t>Ka-band (27-40GHz)</a:t>
                      </a:r>
                      <a:endParaRPr lang="en-US"/>
                    </a:p>
                  </a:txBody>
                  <a:tcPr/>
                </a:tc>
                <a:extLst>
                  <a:ext uri="{0D108BD9-81ED-4DB2-BD59-A6C34878D82A}">
                    <a16:rowId xmlns:a16="http://schemas.microsoft.com/office/drawing/2014/main" val="1390837671"/>
                  </a:ext>
                </a:extLst>
              </a:tr>
              <a:tr h="719456">
                <a:tc>
                  <a:txBody>
                    <a:bodyPr/>
                    <a:lstStyle/>
                    <a:p>
                      <a:pPr marL="0" algn="l" defTabSz="914400" rtl="0" eaLnBrk="1" latinLnBrk="0" hangingPunct="1"/>
                      <a:r>
                        <a:rPr lang="en-US" sz="1800" kern="1200">
                          <a:solidFill>
                            <a:schemeClr val="dk1"/>
                          </a:solidFill>
                          <a:latin typeface="+mn-lt"/>
                          <a:ea typeface="+mn-ea"/>
                          <a:cs typeface="+mn-cs"/>
                        </a:rPr>
                        <a:t>Antenna Architecture and Element Design</a:t>
                      </a:r>
                    </a:p>
                  </a:txBody>
                  <a:tcPr/>
                </a:tc>
                <a:tc>
                  <a:txBody>
                    <a:bodyPr/>
                    <a:lstStyle/>
                    <a:p>
                      <a:r>
                        <a:rPr lang="en-US"/>
                        <a:t>Antenna element, polarization, number of elements</a:t>
                      </a:r>
                    </a:p>
                  </a:txBody>
                  <a:tcPr/>
                </a:tc>
                <a:extLst>
                  <a:ext uri="{0D108BD9-81ED-4DB2-BD59-A6C34878D82A}">
                    <a16:rowId xmlns:a16="http://schemas.microsoft.com/office/drawing/2014/main" val="2816992927"/>
                  </a:ext>
                </a:extLst>
              </a:tr>
              <a:tr h="719456">
                <a:tc>
                  <a:txBody>
                    <a:bodyPr/>
                    <a:lstStyle/>
                    <a:p>
                      <a:r>
                        <a:rPr lang="en-US" sz="1800" b="0" i="0" u="none" strike="noStrike" kern="1200">
                          <a:solidFill>
                            <a:schemeClr val="dk1"/>
                          </a:solidFill>
                          <a:effectLst/>
                          <a:latin typeface="+mn-lt"/>
                          <a:ea typeface="+mn-ea"/>
                          <a:cs typeface="+mn-cs"/>
                        </a:rPr>
                        <a:t>Beamforming and Steering Performance</a:t>
                      </a:r>
                      <a:endParaRPr lang="en-US" b="0"/>
                    </a:p>
                  </a:txBody>
                  <a:tcPr/>
                </a:tc>
                <a:tc>
                  <a:txBody>
                    <a:bodyPr/>
                    <a:lstStyle/>
                    <a:p>
                      <a:r>
                        <a:rPr lang="en-US"/>
                        <a:t>FOV, Beamwidth, Side Lobe Levels</a:t>
                      </a:r>
                    </a:p>
                  </a:txBody>
                  <a:tcPr/>
                </a:tc>
                <a:extLst>
                  <a:ext uri="{0D108BD9-81ED-4DB2-BD59-A6C34878D82A}">
                    <a16:rowId xmlns:a16="http://schemas.microsoft.com/office/drawing/2014/main" val="3697886857"/>
                  </a:ext>
                </a:extLst>
              </a:tr>
              <a:tr h="533409">
                <a:tc>
                  <a:txBody>
                    <a:bodyPr/>
                    <a:lstStyle/>
                    <a:p>
                      <a:r>
                        <a:rPr lang="en-US"/>
                        <a:t>Gain</a:t>
                      </a:r>
                    </a:p>
                  </a:txBody>
                  <a:tcPr/>
                </a:tc>
                <a:tc>
                  <a:txBody>
                    <a:bodyPr/>
                    <a:lstStyle/>
                    <a:p>
                      <a:r>
                        <a:rPr lang="en-US"/>
                        <a:t>Gain and directivity</a:t>
                      </a:r>
                    </a:p>
                  </a:txBody>
                  <a:tcPr/>
                </a:tc>
                <a:extLst>
                  <a:ext uri="{0D108BD9-81ED-4DB2-BD59-A6C34878D82A}">
                    <a16:rowId xmlns:a16="http://schemas.microsoft.com/office/drawing/2014/main" val="177715444"/>
                  </a:ext>
                </a:extLst>
              </a:tr>
            </a:tbl>
          </a:graphicData>
        </a:graphic>
      </p:graphicFrame>
    </p:spTree>
    <p:extLst>
      <p:ext uri="{BB962C8B-B14F-4D97-AF65-F5344CB8AC3E}">
        <p14:creationId xmlns:p14="http://schemas.microsoft.com/office/powerpoint/2010/main" val="610334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5E7290-F684-C417-1C91-5F6BFA56D16C}"/>
              </a:ext>
            </a:extLst>
          </p:cNvPr>
          <p:cNvSpPr>
            <a:spLocks noGrp="1"/>
          </p:cNvSpPr>
          <p:nvPr>
            <p:ph idx="1"/>
          </p:nvPr>
        </p:nvSpPr>
        <p:spPr>
          <a:xfrm>
            <a:off x="398145" y="1358158"/>
            <a:ext cx="10515600" cy="4351338"/>
          </a:xfrm>
        </p:spPr>
        <p:txBody>
          <a:bodyPr>
            <a:normAutofit/>
          </a:bodyPr>
          <a:lstStyle/>
          <a:p>
            <a:r>
              <a:rPr lang="en-US" sz="2400">
                <a:solidFill>
                  <a:srgbClr val="374151"/>
                </a:solidFill>
                <a:latin typeface="__Inter_d65c78"/>
              </a:rPr>
              <a:t>Steps:</a:t>
            </a:r>
          </a:p>
          <a:p>
            <a:pPr lvl="1"/>
            <a:r>
              <a:rPr lang="en-US">
                <a:solidFill>
                  <a:srgbClr val="374151"/>
                </a:solidFill>
                <a:latin typeface="__Inter_d65c78"/>
              </a:rPr>
              <a:t>Use minimum-variance algorithm to calculate array weights to meet the specified requirements:</a:t>
            </a: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marL="457200" lvl="1" indent="0">
              <a:buNone/>
            </a:pPr>
            <a:endParaRPr lang="en-US">
              <a:solidFill>
                <a:srgbClr val="374151"/>
              </a:solidFill>
              <a:latin typeface="__Inter_d65c78"/>
            </a:endParaRPr>
          </a:p>
          <a:p>
            <a:pPr lvl="1"/>
            <a:r>
              <a:rPr lang="en-US">
                <a:solidFill>
                  <a:srgbClr val="374151"/>
                </a:solidFill>
                <a:latin typeface="__Inter_d65c78"/>
              </a:rPr>
              <a:t>Plot and view the resultant beam pattern</a:t>
            </a:r>
          </a:p>
        </p:txBody>
      </p:sp>
      <p:sp>
        <p:nvSpPr>
          <p:cNvPr id="5" name="Title 1">
            <a:extLst>
              <a:ext uri="{FF2B5EF4-FFF2-40B4-BE49-F238E27FC236}">
                <a16:creationId xmlns:a16="http://schemas.microsoft.com/office/drawing/2014/main" id="{BD7BA241-CC03-82DC-6D90-AC84AD9293E6}"/>
              </a:ext>
            </a:extLst>
          </p:cNvPr>
          <p:cNvSpPr txBox="1">
            <a:spLocks/>
          </p:cNvSpPr>
          <p:nvPr/>
        </p:nvSpPr>
        <p:spPr>
          <a:xfrm>
            <a:off x="228600" y="345757"/>
            <a:ext cx="11369040" cy="751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rgbClr val="1EABDA"/>
                </a:solidFill>
                <a:latin typeface="Roboto"/>
                <a:cs typeface="Arial"/>
              </a:rPr>
              <a:t>Exercise 3: </a:t>
            </a:r>
            <a:r>
              <a:rPr lang="en-US" sz="3200" b="1">
                <a:solidFill>
                  <a:srgbClr val="1EABDA"/>
                </a:solidFill>
                <a:latin typeface="Roboto"/>
              </a:rPr>
              <a:t>Beamforming, Nulling and Steering</a:t>
            </a:r>
            <a:endParaRPr lang="en-US"/>
          </a:p>
        </p:txBody>
      </p:sp>
      <p:graphicFrame>
        <p:nvGraphicFramePr>
          <p:cNvPr id="7" name="Table 6">
            <a:extLst>
              <a:ext uri="{FF2B5EF4-FFF2-40B4-BE49-F238E27FC236}">
                <a16:creationId xmlns:a16="http://schemas.microsoft.com/office/drawing/2014/main" id="{2135ECB5-7983-025D-0989-1263C3C1F5FC}"/>
              </a:ext>
            </a:extLst>
          </p:cNvPr>
          <p:cNvGraphicFramePr>
            <a:graphicFrameLocks noGrp="1"/>
          </p:cNvGraphicFramePr>
          <p:nvPr>
            <p:extLst>
              <p:ext uri="{D42A27DB-BD31-4B8C-83A1-F6EECF244321}">
                <p14:modId xmlns:p14="http://schemas.microsoft.com/office/powerpoint/2010/main" val="477591653"/>
              </p:ext>
            </p:extLst>
          </p:nvPr>
        </p:nvGraphicFramePr>
        <p:xfrm>
          <a:off x="2146300" y="2605616"/>
          <a:ext cx="8128000" cy="249428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55558624"/>
                    </a:ext>
                  </a:extLst>
                </a:gridCol>
                <a:gridCol w="4064000">
                  <a:extLst>
                    <a:ext uri="{9D8B030D-6E8A-4147-A177-3AD203B41FA5}">
                      <a16:colId xmlns:a16="http://schemas.microsoft.com/office/drawing/2014/main" val="1810392107"/>
                    </a:ext>
                  </a:extLst>
                </a:gridCol>
              </a:tblGrid>
              <a:tr h="370840">
                <a:tc>
                  <a:txBody>
                    <a:bodyPr/>
                    <a:lstStyle/>
                    <a:p>
                      <a:r>
                        <a:rPr lang="en-US"/>
                        <a:t>Specifications</a:t>
                      </a:r>
                    </a:p>
                  </a:txBody>
                  <a:tcPr/>
                </a:tc>
                <a:tc>
                  <a:txBody>
                    <a:bodyPr/>
                    <a:lstStyle/>
                    <a:p>
                      <a:r>
                        <a:rPr lang="en-US"/>
                        <a:t>Details</a:t>
                      </a:r>
                    </a:p>
                  </a:txBody>
                  <a:tcPr/>
                </a:tc>
                <a:extLst>
                  <a:ext uri="{0D108BD9-81ED-4DB2-BD59-A6C34878D82A}">
                    <a16:rowId xmlns:a16="http://schemas.microsoft.com/office/drawing/2014/main" val="2573198637"/>
                  </a:ext>
                </a:extLst>
              </a:tr>
              <a:tr h="370840">
                <a:tc>
                  <a:txBody>
                    <a:bodyPr/>
                    <a:lstStyle/>
                    <a:p>
                      <a:r>
                        <a:rPr lang="en-US"/>
                        <a:t>Size and Configuration</a:t>
                      </a:r>
                    </a:p>
                  </a:txBody>
                  <a:tcPr/>
                </a:tc>
                <a:tc>
                  <a:txBody>
                    <a:bodyPr/>
                    <a:lstStyle/>
                    <a:p>
                      <a:r>
                        <a:rPr lang="en-US"/>
                        <a:t>URA 8x8 grid, totally 64 elements</a:t>
                      </a:r>
                    </a:p>
                    <a:p>
                      <a:r>
                        <a:rPr lang="en-US"/>
                        <a:t>(use the array created in exercise 2)</a:t>
                      </a:r>
                    </a:p>
                  </a:txBody>
                  <a:tcPr/>
                </a:tc>
                <a:extLst>
                  <a:ext uri="{0D108BD9-81ED-4DB2-BD59-A6C34878D82A}">
                    <a16:rowId xmlns:a16="http://schemas.microsoft.com/office/drawing/2014/main" val="1150527826"/>
                  </a:ext>
                </a:extLst>
              </a:tr>
              <a:tr h="370840">
                <a:tc>
                  <a:txBody>
                    <a:bodyPr/>
                    <a:lstStyle/>
                    <a:p>
                      <a:r>
                        <a:rPr lang="en-US"/>
                        <a:t>Main beam angle / Broad side</a:t>
                      </a:r>
                    </a:p>
                  </a:txBody>
                  <a:tcPr/>
                </a:tc>
                <a:tc>
                  <a:txBody>
                    <a:bodyPr/>
                    <a:lstStyle/>
                    <a:p>
                      <a:r>
                        <a:rPr lang="en-US"/>
                        <a:t>15</a:t>
                      </a:r>
                      <a:r>
                        <a:rPr lang="en-US" b="0" i="0">
                          <a:solidFill>
                            <a:srgbClr val="374151"/>
                          </a:solidFill>
                          <a:effectLst/>
                          <a:latin typeface="__Inter_d65c78"/>
                        </a:rPr>
                        <a:t>°</a:t>
                      </a:r>
                      <a:endParaRPr lang="en-US"/>
                    </a:p>
                  </a:txBody>
                  <a:tcPr/>
                </a:tc>
                <a:extLst>
                  <a:ext uri="{0D108BD9-81ED-4DB2-BD59-A6C34878D82A}">
                    <a16:rowId xmlns:a16="http://schemas.microsoft.com/office/drawing/2014/main" val="3739926093"/>
                  </a:ext>
                </a:extLst>
              </a:tr>
              <a:tr h="370840">
                <a:tc>
                  <a:txBody>
                    <a:bodyPr/>
                    <a:lstStyle/>
                    <a:p>
                      <a:r>
                        <a:rPr lang="en-US"/>
                        <a:t>Null angles </a:t>
                      </a:r>
                    </a:p>
                  </a:txBody>
                  <a:tcPr/>
                </a:tc>
                <a:tc>
                  <a:txBody>
                    <a:bodyPr/>
                    <a:lstStyle/>
                    <a:p>
                      <a:r>
                        <a:rPr lang="en-US"/>
                        <a:t>-70</a:t>
                      </a:r>
                      <a:r>
                        <a:rPr lang="en-US" b="0" i="0">
                          <a:solidFill>
                            <a:srgbClr val="374151"/>
                          </a:solidFill>
                          <a:effectLst/>
                          <a:latin typeface="__Inter_d65c78"/>
                        </a:rPr>
                        <a:t>°</a:t>
                      </a:r>
                      <a:r>
                        <a:rPr lang="en-US"/>
                        <a:t>, -40</a:t>
                      </a:r>
                      <a:r>
                        <a:rPr lang="en-US" b="0" i="0">
                          <a:solidFill>
                            <a:srgbClr val="374151"/>
                          </a:solidFill>
                          <a:effectLst/>
                          <a:latin typeface="__Inter_d65c78"/>
                        </a:rPr>
                        <a:t>°</a:t>
                      </a:r>
                      <a:r>
                        <a:rPr lang="en-US"/>
                        <a:t>, -20</a:t>
                      </a:r>
                      <a:r>
                        <a:rPr lang="en-US" b="0" i="0">
                          <a:solidFill>
                            <a:srgbClr val="374151"/>
                          </a:solidFill>
                          <a:effectLst/>
                          <a:latin typeface="__Inter_d65c78"/>
                        </a:rPr>
                        <a:t>°</a:t>
                      </a:r>
                      <a:endParaRPr lang="en-US"/>
                    </a:p>
                  </a:txBody>
                  <a:tcPr/>
                </a:tc>
                <a:extLst>
                  <a:ext uri="{0D108BD9-81ED-4DB2-BD59-A6C34878D82A}">
                    <a16:rowId xmlns:a16="http://schemas.microsoft.com/office/drawing/2014/main" val="3920723243"/>
                  </a:ext>
                </a:extLst>
              </a:tr>
              <a:tr h="370840">
                <a:tc>
                  <a:txBody>
                    <a:bodyPr/>
                    <a:lstStyle/>
                    <a:p>
                      <a:r>
                        <a:rPr lang="en-US"/>
                        <a:t>Incident noise levels</a:t>
                      </a:r>
                    </a:p>
                  </a:txBody>
                  <a:tcPr/>
                </a:tc>
                <a:tc>
                  <a:txBody>
                    <a:bodyPr/>
                    <a:lstStyle/>
                    <a:p>
                      <a:r>
                        <a:rPr lang="en-US"/>
                        <a:t>10bB</a:t>
                      </a:r>
                    </a:p>
                  </a:txBody>
                  <a:tcPr/>
                </a:tc>
                <a:extLst>
                  <a:ext uri="{0D108BD9-81ED-4DB2-BD59-A6C34878D82A}">
                    <a16:rowId xmlns:a16="http://schemas.microsoft.com/office/drawing/2014/main" val="369950979"/>
                  </a:ext>
                </a:extLst>
              </a:tr>
              <a:tr h="370840">
                <a:tc>
                  <a:txBody>
                    <a:bodyPr/>
                    <a:lstStyle/>
                    <a:p>
                      <a:r>
                        <a:rPr lang="en-US" b="0" i="0">
                          <a:solidFill>
                            <a:srgbClr val="374151"/>
                          </a:solidFill>
                          <a:effectLst/>
                          <a:latin typeface="__Inter_d65c78"/>
                        </a:rPr>
                        <a:t>Side Lobe Level (SLL) Suppression</a:t>
                      </a:r>
                      <a:endParaRPr lang="en-US"/>
                    </a:p>
                  </a:txBody>
                  <a:tcPr/>
                </a:tc>
                <a:tc>
                  <a:txBody>
                    <a:bodyPr/>
                    <a:lstStyle/>
                    <a:p>
                      <a:r>
                        <a:rPr lang="en-US"/>
                        <a:t>-45dB to -75dB from -22.5</a:t>
                      </a:r>
                      <a:r>
                        <a:rPr lang="en-US" b="0" i="0">
                          <a:solidFill>
                            <a:srgbClr val="374151"/>
                          </a:solidFill>
                          <a:effectLst/>
                          <a:latin typeface="__Inter_d65c78"/>
                        </a:rPr>
                        <a:t>°</a:t>
                      </a:r>
                      <a:r>
                        <a:rPr lang="en-US"/>
                        <a:t> to -90</a:t>
                      </a:r>
                      <a:r>
                        <a:rPr lang="en-US" b="0" i="0">
                          <a:solidFill>
                            <a:srgbClr val="374151"/>
                          </a:solidFill>
                          <a:effectLst/>
                          <a:latin typeface="__Inter_d65c78"/>
                        </a:rPr>
                        <a:t>°</a:t>
                      </a:r>
                      <a:endParaRPr lang="en-US"/>
                    </a:p>
                  </a:txBody>
                  <a:tcPr/>
                </a:tc>
                <a:extLst>
                  <a:ext uri="{0D108BD9-81ED-4DB2-BD59-A6C34878D82A}">
                    <a16:rowId xmlns:a16="http://schemas.microsoft.com/office/drawing/2014/main" val="3342808774"/>
                  </a:ext>
                </a:extLst>
              </a:tr>
            </a:tbl>
          </a:graphicData>
        </a:graphic>
      </p:graphicFrame>
      <p:sp>
        <p:nvSpPr>
          <p:cNvPr id="8" name="TextBox 7">
            <a:extLst>
              <a:ext uri="{FF2B5EF4-FFF2-40B4-BE49-F238E27FC236}">
                <a16:creationId xmlns:a16="http://schemas.microsoft.com/office/drawing/2014/main" id="{4ED2FCBC-659C-56BD-B945-85E486D74110}"/>
              </a:ext>
            </a:extLst>
          </p:cNvPr>
          <p:cNvSpPr txBox="1"/>
          <p:nvPr/>
        </p:nvSpPr>
        <p:spPr>
          <a:xfrm>
            <a:off x="3768090" y="5709496"/>
            <a:ext cx="4884420" cy="1077218"/>
          </a:xfrm>
          <a:prstGeom prst="rect">
            <a:avLst/>
          </a:prstGeom>
          <a:noFill/>
        </p:spPr>
        <p:txBody>
          <a:bodyPr wrap="square">
            <a:spAutoFit/>
          </a:bodyPr>
          <a:lstStyle/>
          <a:p>
            <a:pPr algn="ctr"/>
            <a:r>
              <a:rPr lang="en-US" sz="3200" b="1">
                <a:solidFill>
                  <a:schemeClr val="accent2"/>
                </a:solidFill>
                <a:latin typeface="Roboto"/>
              </a:rPr>
              <a:t>WORK ON EXERCISE 3 </a:t>
            </a:r>
          </a:p>
          <a:p>
            <a:pPr algn="ctr"/>
            <a:r>
              <a:rPr lang="en-US" sz="3200" b="1">
                <a:solidFill>
                  <a:schemeClr val="accent2"/>
                </a:solidFill>
                <a:latin typeface="Roboto"/>
              </a:rPr>
              <a:t>(15 minutes)</a:t>
            </a:r>
            <a:endParaRPr lang="en-US" sz="3200">
              <a:solidFill>
                <a:schemeClr val="accent2"/>
              </a:solidFill>
            </a:endParaRPr>
          </a:p>
        </p:txBody>
      </p:sp>
    </p:spTree>
    <p:extLst>
      <p:ext uri="{BB962C8B-B14F-4D97-AF65-F5344CB8AC3E}">
        <p14:creationId xmlns:p14="http://schemas.microsoft.com/office/powerpoint/2010/main" val="2557387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3C0F-3D72-66ED-0977-D2906C137F7F}"/>
              </a:ext>
            </a:extLst>
          </p:cNvPr>
          <p:cNvSpPr>
            <a:spLocks noGrp="1"/>
          </p:cNvSpPr>
          <p:nvPr>
            <p:ph type="title"/>
          </p:nvPr>
        </p:nvSpPr>
        <p:spPr>
          <a:xfrm>
            <a:off x="548292" y="299545"/>
            <a:ext cx="10769600" cy="990600"/>
          </a:xfrm>
        </p:spPr>
        <p:txBody>
          <a:bodyPr anchor="t">
            <a:normAutofit/>
          </a:bodyPr>
          <a:lstStyle/>
          <a:p>
            <a:r>
              <a:rPr lang="en-US"/>
              <a:t>Exercise 3 – related resources</a:t>
            </a:r>
          </a:p>
        </p:txBody>
      </p:sp>
      <p:graphicFrame>
        <p:nvGraphicFramePr>
          <p:cNvPr id="6" name="Table 5">
            <a:extLst>
              <a:ext uri="{FF2B5EF4-FFF2-40B4-BE49-F238E27FC236}">
                <a16:creationId xmlns:a16="http://schemas.microsoft.com/office/drawing/2014/main" id="{F1734390-536B-4FA4-CABC-FB97FADDBEA9}"/>
              </a:ext>
            </a:extLst>
          </p:cNvPr>
          <p:cNvGraphicFramePr>
            <a:graphicFrameLocks noGrp="1"/>
          </p:cNvGraphicFramePr>
          <p:nvPr>
            <p:extLst>
              <p:ext uri="{D42A27DB-BD31-4B8C-83A1-F6EECF244321}">
                <p14:modId xmlns:p14="http://schemas.microsoft.com/office/powerpoint/2010/main" val="3288893666"/>
              </p:ext>
            </p:extLst>
          </p:nvPr>
        </p:nvGraphicFramePr>
        <p:xfrm>
          <a:off x="548292" y="937104"/>
          <a:ext cx="10902123" cy="5917178"/>
        </p:xfrm>
        <a:graphic>
          <a:graphicData uri="http://schemas.openxmlformats.org/drawingml/2006/table">
            <a:tbl>
              <a:tblPr firstRow="1" bandRow="1">
                <a:tableStyleId>{18603FDC-E32A-4AB5-989C-0864C3EAD2B8}</a:tableStyleId>
              </a:tblPr>
              <a:tblGrid>
                <a:gridCol w="2391687">
                  <a:extLst>
                    <a:ext uri="{9D8B030D-6E8A-4147-A177-3AD203B41FA5}">
                      <a16:colId xmlns:a16="http://schemas.microsoft.com/office/drawing/2014/main" val="1139665408"/>
                    </a:ext>
                  </a:extLst>
                </a:gridCol>
                <a:gridCol w="4168275">
                  <a:extLst>
                    <a:ext uri="{9D8B030D-6E8A-4147-A177-3AD203B41FA5}">
                      <a16:colId xmlns:a16="http://schemas.microsoft.com/office/drawing/2014/main" val="1401535505"/>
                    </a:ext>
                  </a:extLst>
                </a:gridCol>
                <a:gridCol w="4342161">
                  <a:extLst>
                    <a:ext uri="{9D8B030D-6E8A-4147-A177-3AD203B41FA5}">
                      <a16:colId xmlns:a16="http://schemas.microsoft.com/office/drawing/2014/main" val="169775812"/>
                    </a:ext>
                  </a:extLst>
                </a:gridCol>
              </a:tblGrid>
              <a:tr h="409594">
                <a:tc>
                  <a:txBody>
                    <a:bodyPr/>
                    <a:lstStyle/>
                    <a:p>
                      <a:pPr marL="0" algn="ctr" rtl="0" eaLnBrk="1" latinLnBrk="0" hangingPunct="1">
                        <a:buNone/>
                      </a:pPr>
                      <a:endParaRPr lang="en-US" sz="1600" cap="none" spc="0">
                        <a:solidFill>
                          <a:srgbClr val="FFFFFF"/>
                        </a:solidFill>
                        <a:effectLst/>
                      </a:endParaRPr>
                    </a:p>
                  </a:txBody>
                  <a:tcPr marL="102503" marR="0" marT="78848" marB="78848" anchor="ctr"/>
                </a:tc>
                <a:tc>
                  <a:txBody>
                    <a:bodyPr/>
                    <a:lstStyle/>
                    <a:p>
                      <a:pPr marL="0" algn="ctr" rtl="0" eaLnBrk="1" latinLnBrk="0" hangingPunct="1">
                        <a:buNone/>
                      </a:pPr>
                      <a:r>
                        <a:rPr lang="en-US" sz="1600" kern="1200" cap="none" spc="0">
                          <a:solidFill>
                            <a:srgbClr val="FFFFFF"/>
                          </a:solidFill>
                          <a:effectLst/>
                        </a:rPr>
                        <a:t>MVDR</a:t>
                      </a:r>
                      <a:endParaRPr lang="en-US" sz="1600" cap="none" spc="0">
                        <a:solidFill>
                          <a:srgbClr val="FFFFFF"/>
                        </a:solidFill>
                        <a:effectLst/>
                      </a:endParaRPr>
                    </a:p>
                  </a:txBody>
                  <a:tcPr marL="102503" marR="0" marT="78848" marB="78848" anchor="ctr"/>
                </a:tc>
                <a:tc>
                  <a:txBody>
                    <a:bodyPr/>
                    <a:lstStyle/>
                    <a:p>
                      <a:pPr marL="0" algn="ctr" rtl="0" eaLnBrk="1" latinLnBrk="0" hangingPunct="1">
                        <a:buNone/>
                      </a:pPr>
                      <a:r>
                        <a:rPr lang="en-US" sz="1600" kern="1200" cap="none" spc="0">
                          <a:solidFill>
                            <a:srgbClr val="FFFFFF"/>
                          </a:solidFill>
                          <a:effectLst/>
                        </a:rPr>
                        <a:t>LCMV</a:t>
                      </a:r>
                      <a:endParaRPr lang="en-US" sz="1600" cap="none" spc="0">
                        <a:solidFill>
                          <a:srgbClr val="FFFFFF"/>
                        </a:solidFill>
                        <a:effectLst/>
                      </a:endParaRPr>
                    </a:p>
                  </a:txBody>
                  <a:tcPr marL="102503" marR="0" marT="78848" marB="78848" anchor="ctr"/>
                </a:tc>
                <a:extLst>
                  <a:ext uri="{0D108BD9-81ED-4DB2-BD59-A6C34878D82A}">
                    <a16:rowId xmlns:a16="http://schemas.microsoft.com/office/drawing/2014/main" val="4269136912"/>
                  </a:ext>
                </a:extLst>
              </a:tr>
              <a:tr h="1204688">
                <a:tc>
                  <a:txBody>
                    <a:bodyPr/>
                    <a:lstStyle/>
                    <a:p>
                      <a:pPr marL="0" algn="ctr" rtl="0" eaLnBrk="1" latinLnBrk="0" hangingPunct="1">
                        <a:buNone/>
                      </a:pPr>
                      <a:r>
                        <a:rPr lang="en-US" sz="1600" kern="1200" cap="none" spc="0">
                          <a:solidFill>
                            <a:srgbClr val="FFFFFF"/>
                          </a:solidFill>
                          <a:effectLst/>
                        </a:rPr>
                        <a:t>Objective</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Goal: </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minimize the output power of the beamformed signal</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maintain a </a:t>
                      </a:r>
                      <a:r>
                        <a:rPr lang="en-US" sz="1600" kern="1200" cap="none" spc="0" err="1">
                          <a:solidFill>
                            <a:srgbClr val="FFFFFF"/>
                          </a:solidFill>
                          <a:effectLst/>
                        </a:rPr>
                        <a:t>distortionless</a:t>
                      </a:r>
                      <a:r>
                        <a:rPr lang="en-US" sz="1600" kern="1200" cap="none" spc="0">
                          <a:solidFill>
                            <a:srgbClr val="FFFFFF"/>
                          </a:solidFill>
                          <a:effectLst/>
                        </a:rPr>
                        <a:t> response for the desired direction signal. Desired signal is preserved, while interference and noise are suppressed. (increase SNR)</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Allows multiple linear constraints. </a:t>
                      </a:r>
                      <a:endParaRPr lang="en-US" sz="1600" cap="none" spc="0">
                        <a:solidFill>
                          <a:srgbClr val="FFFFFF"/>
                        </a:solidFill>
                        <a:effectLst/>
                      </a:endParaRPr>
                    </a:p>
                    <a:p>
                      <a:pPr marL="173355" indent="-173355" algn="l" rtl="0" eaLnBrk="1" latinLnBrk="0" hangingPunct="1">
                        <a:buNone/>
                      </a:pPr>
                      <a:r>
                        <a:rPr lang="en-US" sz="1600" kern="1200" cap="none" spc="0">
                          <a:solidFill>
                            <a:srgbClr val="FFFFFF"/>
                          </a:solidFill>
                          <a:effectLst/>
                        </a:rPr>
                        <a:t>Can optimize signals from multiple directions,  </a:t>
                      </a:r>
                      <a:endParaRPr lang="en-US" sz="1600" cap="none" spc="0">
                        <a:solidFill>
                          <a:srgbClr val="FFFFFF"/>
                        </a:solidFill>
                        <a:effectLst/>
                      </a:endParaRPr>
                    </a:p>
                    <a:p>
                      <a:pPr marL="173355" indent="-173355" algn="l" rtl="0" eaLnBrk="1" latinLnBrk="0" hangingPunct="1">
                        <a:buNone/>
                      </a:pPr>
                      <a:r>
                        <a:rPr lang="en-US" sz="1600" kern="1200" cap="none" spc="0">
                          <a:solidFill>
                            <a:srgbClr val="FFFFFF"/>
                          </a:solidFill>
                          <a:effectLst/>
                        </a:rPr>
                        <a:t>apply additional constraints. (e.g. nulling out specific interference sources)</a:t>
                      </a:r>
                      <a:endParaRPr lang="en-US" sz="1600" cap="none" spc="0">
                        <a:solidFill>
                          <a:srgbClr val="FFFFFF"/>
                        </a:solidFill>
                        <a:effectLst/>
                      </a:endParaRPr>
                    </a:p>
                  </a:txBody>
                  <a:tcPr marL="102503" marR="0" marT="78848" marB="78848" anchor="ctr"/>
                </a:tc>
                <a:extLst>
                  <a:ext uri="{0D108BD9-81ED-4DB2-BD59-A6C34878D82A}">
                    <a16:rowId xmlns:a16="http://schemas.microsoft.com/office/drawing/2014/main" val="29755063"/>
                  </a:ext>
                </a:extLst>
              </a:tr>
              <a:tr h="807142">
                <a:tc>
                  <a:txBody>
                    <a:bodyPr/>
                    <a:lstStyle/>
                    <a:p>
                      <a:pPr marL="0" algn="ctr" rtl="0" eaLnBrk="1" latinLnBrk="0" hangingPunct="1">
                        <a:buNone/>
                      </a:pPr>
                      <a:r>
                        <a:rPr lang="en-US" sz="1600" kern="1200" cap="none" spc="0">
                          <a:solidFill>
                            <a:srgbClr val="FFFFFF"/>
                          </a:solidFill>
                          <a:effectLst/>
                        </a:rPr>
                        <a:t>Constraints</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Single constraint </a:t>
                      </a:r>
                      <a:endParaRPr lang="en-US" sz="1600" cap="none" spc="0">
                        <a:solidFill>
                          <a:srgbClr val="FFFFFF"/>
                        </a:solidFill>
                        <a:effectLst/>
                      </a:endParaRPr>
                    </a:p>
                    <a:p>
                      <a:pPr marL="0" algn="l" rtl="0" eaLnBrk="1" latinLnBrk="0" hangingPunct="1">
                        <a:buNone/>
                      </a:pPr>
                      <a:r>
                        <a:rPr lang="en-US" sz="1600" kern="1200" cap="none" spc="0">
                          <a:solidFill>
                            <a:srgbClr val="FFFFFF"/>
                          </a:solidFill>
                          <a:effectLst/>
                        </a:rPr>
                        <a:t>(G=1, no consideration for other constraints)</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Multiple constraints</a:t>
                      </a:r>
                      <a:endParaRPr lang="en-US" sz="1600" cap="none" spc="0">
                        <a:solidFill>
                          <a:srgbClr val="FFFFFF"/>
                        </a:solidFill>
                        <a:effectLst/>
                      </a:endParaRPr>
                    </a:p>
                    <a:p>
                      <a:pPr marL="0" algn="l" rtl="0" eaLnBrk="1" latinLnBrk="0" hangingPunct="1">
                        <a:buNone/>
                      </a:pPr>
                      <a:r>
                        <a:rPr lang="en-US" sz="1600" kern="1200" cap="none" spc="0">
                          <a:solidFill>
                            <a:srgbClr val="FFFFFF"/>
                          </a:solidFill>
                          <a:effectLst/>
                        </a:rPr>
                        <a:t>(G in in several directions or ensuring zero response in the direction of known interferers)</a:t>
                      </a:r>
                      <a:endParaRPr lang="en-US" sz="1600" cap="none" spc="0">
                        <a:solidFill>
                          <a:srgbClr val="FFFFFF"/>
                        </a:solidFill>
                        <a:effectLst/>
                      </a:endParaRPr>
                    </a:p>
                  </a:txBody>
                  <a:tcPr marL="102503" marR="0" marT="78848" marB="78848" anchor="ctr"/>
                </a:tc>
                <a:extLst>
                  <a:ext uri="{0D108BD9-81ED-4DB2-BD59-A6C34878D82A}">
                    <a16:rowId xmlns:a16="http://schemas.microsoft.com/office/drawing/2014/main" val="2292734271"/>
                  </a:ext>
                </a:extLst>
              </a:tr>
              <a:tr h="1011939">
                <a:tc>
                  <a:txBody>
                    <a:bodyPr/>
                    <a:lstStyle/>
                    <a:p>
                      <a:pPr marL="0" algn="ctr" rtl="0" eaLnBrk="1" latinLnBrk="0" hangingPunct="1">
                        <a:buNone/>
                      </a:pPr>
                      <a:r>
                        <a:rPr lang="en-US" sz="1600" kern="1200" cap="none" spc="0">
                          <a:solidFill>
                            <a:srgbClr val="FFFFFF"/>
                          </a:solidFill>
                          <a:effectLst/>
                        </a:rPr>
                        <a:t>Applications</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Primary goal is to enhance a single desired signal (Target) in the presence of noise and interference ( need to be suppressed) </a:t>
                      </a:r>
                      <a:endParaRPr lang="en-US" sz="1600" cap="none" spc="0">
                        <a:solidFill>
                          <a:srgbClr val="FFFFFF"/>
                        </a:solidFill>
                        <a:effectLst/>
                      </a:endParaRPr>
                    </a:p>
                  </a:txBody>
                  <a:tcPr marL="102503" marR="0" marT="78848" marB="78848" anchor="ctr"/>
                </a:tc>
                <a:tc>
                  <a:txBody>
                    <a:bodyPr/>
                    <a:lstStyle/>
                    <a:p>
                      <a:pPr marL="0" algn="l" rtl="0" eaLnBrk="1" latinLnBrk="0" hangingPunct="1">
                        <a:buNone/>
                      </a:pPr>
                      <a:r>
                        <a:rPr lang="en-US" sz="1600" kern="1200" cap="none" spc="0">
                          <a:solidFill>
                            <a:srgbClr val="FFFFFF"/>
                          </a:solidFill>
                          <a:effectLst/>
                        </a:rPr>
                        <a:t>Complex environments:</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multiple signals of interest</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necessary to suppress known interference sources.</a:t>
                      </a:r>
                      <a:endParaRPr lang="en-US" sz="1600" cap="none" spc="0">
                        <a:solidFill>
                          <a:srgbClr val="FFFFFF"/>
                        </a:solidFill>
                        <a:effectLst/>
                      </a:endParaRPr>
                    </a:p>
                    <a:p>
                      <a:pPr marL="0" algn="l" rtl="0" eaLnBrk="1" latinLnBrk="0" hangingPunct="1">
                        <a:buNone/>
                      </a:pPr>
                      <a:r>
                        <a:rPr lang="en-US" sz="1600" kern="1200" cap="none" spc="0">
                          <a:solidFill>
                            <a:srgbClr val="FFFFFF"/>
                          </a:solidFill>
                          <a:effectLst/>
                        </a:rPr>
                        <a:t>(e.g. multi-user communication systems)</a:t>
                      </a:r>
                      <a:endParaRPr lang="en-US" sz="1600" cap="none" spc="0">
                        <a:solidFill>
                          <a:srgbClr val="FFFFFF"/>
                        </a:solidFill>
                        <a:effectLst/>
                      </a:endParaRPr>
                    </a:p>
                  </a:txBody>
                  <a:tcPr marL="102503" marR="0" marT="78848" marB="78848" anchor="ctr"/>
                </a:tc>
                <a:extLst>
                  <a:ext uri="{0D108BD9-81ED-4DB2-BD59-A6C34878D82A}">
                    <a16:rowId xmlns:a16="http://schemas.microsoft.com/office/drawing/2014/main" val="825303364"/>
                  </a:ext>
                </a:extLst>
              </a:tr>
              <a:tr h="807142">
                <a:tc>
                  <a:txBody>
                    <a:bodyPr/>
                    <a:lstStyle/>
                    <a:p>
                      <a:pPr marL="0" algn="ctr" rtl="0" eaLnBrk="1" latinLnBrk="0" hangingPunct="1">
                        <a:buNone/>
                      </a:pPr>
                      <a:r>
                        <a:rPr lang="en-US" sz="1600" kern="1200" cap="none" spc="0">
                          <a:solidFill>
                            <a:srgbClr val="FFFFFF"/>
                          </a:solidFill>
                          <a:effectLst/>
                        </a:rPr>
                        <a:t>Limitations</a:t>
                      </a:r>
                      <a:endParaRPr lang="en-US" sz="1600" cap="none" spc="0">
                        <a:solidFill>
                          <a:srgbClr val="FFFFFF"/>
                        </a:solidFill>
                        <a:effectLst/>
                      </a:endParaRPr>
                    </a:p>
                  </a:txBody>
                  <a:tcPr marL="102503" marR="0" marT="78848" marB="78848" anchor="ctr"/>
                </a:tc>
                <a:tc>
                  <a:txBody>
                    <a:bodyPr/>
                    <a:lstStyle/>
                    <a:p>
                      <a:pPr marL="283210" indent="-283210" algn="l" rtl="0" eaLnBrk="1" latinLnBrk="0" hangingPunct="1">
                        <a:buClrTx/>
                        <a:buSzPts val="1400"/>
                        <a:buFont typeface="Arial" panose="020B0604020202020204" pitchFamily="34" charset="0"/>
                        <a:buChar char="•"/>
                      </a:pPr>
                      <a:r>
                        <a:rPr lang="en-US" sz="1600" kern="1200" cap="none" spc="0">
                          <a:solidFill>
                            <a:srgbClr val="FFFFFF"/>
                          </a:solidFill>
                          <a:effectLst/>
                        </a:rPr>
                        <a:t>Requires accurate estimation of the covariance matrix.</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Performance can degrade if the noise environment changes rapidly</a:t>
                      </a:r>
                      <a:endParaRPr lang="en-US" sz="1600" cap="none" spc="0">
                        <a:solidFill>
                          <a:srgbClr val="FFFFFF"/>
                        </a:solidFill>
                        <a:effectLst/>
                      </a:endParaRPr>
                    </a:p>
                  </a:txBody>
                  <a:tcPr marL="102503" marR="0" marT="78848" marB="78848" anchor="ctr"/>
                </a:tc>
                <a:tc>
                  <a:txBody>
                    <a:bodyPr/>
                    <a:lstStyle/>
                    <a:p>
                      <a:pPr marL="283210" indent="-283210" algn="l" rtl="0" eaLnBrk="1" latinLnBrk="0" hangingPunct="1">
                        <a:buClrTx/>
                        <a:buSzPts val="1400"/>
                        <a:buFont typeface="Arial" panose="020B0604020202020204" pitchFamily="34" charset="0"/>
                        <a:buChar char="•"/>
                      </a:pPr>
                      <a:r>
                        <a:rPr lang="en-US" sz="1600" kern="1200" cap="none" spc="0">
                          <a:solidFill>
                            <a:srgbClr val="FFFFFF"/>
                          </a:solidFill>
                          <a:effectLst/>
                        </a:rPr>
                        <a:t>Requires accurate covariance matrix estimation. </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Requires constraint specification</a:t>
                      </a:r>
                      <a:endParaRPr lang="en-US" sz="1600" cap="none" spc="0">
                        <a:solidFill>
                          <a:srgbClr val="FFFFFF"/>
                        </a:solidFill>
                        <a:effectLst/>
                      </a:endParaRPr>
                    </a:p>
                    <a:p>
                      <a:pPr marL="283210" indent="-283210" algn="l" rtl="0" eaLnBrk="1" latinLnBrk="0" hangingPunct="1">
                        <a:buNone/>
                      </a:pPr>
                      <a:r>
                        <a:rPr lang="en-US" sz="1600" kern="1200" cap="none" spc="0">
                          <a:solidFill>
                            <a:srgbClr val="FFFFFF"/>
                          </a:solidFill>
                          <a:effectLst/>
                        </a:rPr>
                        <a:t>Computational cost with increased  number of constraints</a:t>
                      </a:r>
                      <a:endParaRPr lang="en-US" sz="1600" cap="none" spc="0">
                        <a:solidFill>
                          <a:srgbClr val="FFFFFF"/>
                        </a:solidFill>
                        <a:effectLst/>
                      </a:endParaRPr>
                    </a:p>
                  </a:txBody>
                  <a:tcPr marL="102503" marR="0" marT="78848" marB="78848" anchor="ctr"/>
                </a:tc>
                <a:extLst>
                  <a:ext uri="{0D108BD9-81ED-4DB2-BD59-A6C34878D82A}">
                    <a16:rowId xmlns:a16="http://schemas.microsoft.com/office/drawing/2014/main" val="1241589845"/>
                  </a:ext>
                </a:extLst>
              </a:tr>
            </a:tbl>
          </a:graphicData>
        </a:graphic>
      </p:graphicFrame>
    </p:spTree>
    <p:extLst>
      <p:ext uri="{BB962C8B-B14F-4D97-AF65-F5344CB8AC3E}">
        <p14:creationId xmlns:p14="http://schemas.microsoft.com/office/powerpoint/2010/main" val="75593035"/>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02205-5D13-2AE3-8990-920D70DC92BD}"/>
            </a:ext>
          </a:extLst>
        </p:cNvPr>
        <p:cNvGrpSpPr/>
        <p:nvPr/>
      </p:nvGrpSpPr>
      <p:grpSpPr>
        <a:xfrm>
          <a:off x="0" y="0"/>
          <a:ext cx="0" cy="0"/>
          <a:chOff x="0" y="0"/>
          <a:chExt cx="0" cy="0"/>
        </a:xfrm>
      </p:grpSpPr>
      <p:grpSp>
        <p:nvGrpSpPr>
          <p:cNvPr id="25" name="Group 24">
            <a:extLst>
              <a:ext uri="{FF2B5EF4-FFF2-40B4-BE49-F238E27FC236}">
                <a16:creationId xmlns:a16="http://schemas.microsoft.com/office/drawing/2014/main" id="{8A89FAF1-EDB2-9AF4-5D81-BF585036DD2F}"/>
              </a:ext>
            </a:extLst>
          </p:cNvPr>
          <p:cNvGrpSpPr/>
          <p:nvPr/>
        </p:nvGrpSpPr>
        <p:grpSpPr>
          <a:xfrm>
            <a:off x="3119671" y="3018024"/>
            <a:ext cx="57955" cy="821952"/>
            <a:chOff x="2160347" y="2674421"/>
            <a:chExt cx="47615" cy="571389"/>
          </a:xfrm>
          <a:solidFill>
            <a:schemeClr val="bg2">
              <a:lumMod val="90000"/>
            </a:schemeClr>
          </a:solidFill>
        </p:grpSpPr>
        <p:sp>
          <p:nvSpPr>
            <p:cNvPr id="23" name="Rounded Rectangle 22">
              <a:extLst>
                <a:ext uri="{FF2B5EF4-FFF2-40B4-BE49-F238E27FC236}">
                  <a16:creationId xmlns:a16="http://schemas.microsoft.com/office/drawing/2014/main" id="{E60C8DEC-7189-2AC3-0DC1-10BC11BF30CE}"/>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4" name="Rounded Rectangle 23">
              <a:extLst>
                <a:ext uri="{FF2B5EF4-FFF2-40B4-BE49-F238E27FC236}">
                  <a16:creationId xmlns:a16="http://schemas.microsoft.com/office/drawing/2014/main" id="{510F3D2F-314D-1F53-0826-31D062572A4C}"/>
                </a:ext>
              </a:extLst>
            </p:cNvPr>
            <p:cNvSpPr/>
            <p:nvPr/>
          </p:nvSpPr>
          <p:spPr>
            <a:xfrm>
              <a:off x="2160347" y="2674421"/>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28" name="Group 27">
            <a:extLst>
              <a:ext uri="{FF2B5EF4-FFF2-40B4-BE49-F238E27FC236}">
                <a16:creationId xmlns:a16="http://schemas.microsoft.com/office/drawing/2014/main" id="{DC7A9768-8F04-26B0-86DD-B7E977C89E58}"/>
              </a:ext>
            </a:extLst>
          </p:cNvPr>
          <p:cNvGrpSpPr/>
          <p:nvPr/>
        </p:nvGrpSpPr>
        <p:grpSpPr>
          <a:xfrm>
            <a:off x="4762241" y="1642296"/>
            <a:ext cx="89131" cy="830997"/>
            <a:chOff x="2874584" y="1722105"/>
            <a:chExt cx="47615" cy="761853"/>
          </a:xfrm>
          <a:solidFill>
            <a:schemeClr val="bg2">
              <a:lumMod val="90000"/>
            </a:schemeClr>
          </a:solidFill>
        </p:grpSpPr>
        <p:sp>
          <p:nvSpPr>
            <p:cNvPr id="26" name="Rounded Rectangle 25">
              <a:extLst>
                <a:ext uri="{FF2B5EF4-FFF2-40B4-BE49-F238E27FC236}">
                  <a16:creationId xmlns:a16="http://schemas.microsoft.com/office/drawing/2014/main" id="{A5310646-164F-DB5E-65ED-6A9B4CCD39B6}"/>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27" name="Rounded Rectangle 26">
              <a:extLst>
                <a:ext uri="{FF2B5EF4-FFF2-40B4-BE49-F238E27FC236}">
                  <a16:creationId xmlns:a16="http://schemas.microsoft.com/office/drawing/2014/main" id="{DF0E7DC1-2975-AB8E-CACF-A42CA1C34564}"/>
                </a:ext>
              </a:extLst>
            </p:cNvPr>
            <p:cNvSpPr/>
            <p:nvPr/>
          </p:nvSpPr>
          <p:spPr>
            <a:xfrm>
              <a:off x="2874584" y="1722105"/>
              <a:ext cx="47615" cy="761853"/>
            </a:xfrm>
            <a:custGeom>
              <a:avLst/>
              <a:gdLst/>
              <a:ahLst/>
              <a:cxnLst/>
              <a:rect l="0" t="0" r="0" b="0"/>
              <a:pathLst>
                <a:path w="47615" h="761853">
                  <a:moveTo>
                    <a:pt x="0" y="0"/>
                  </a:moveTo>
                  <a:lnTo>
                    <a:pt x="47615" y="0"/>
                  </a:lnTo>
                  <a:lnTo>
                    <a:pt x="47615" y="761853"/>
                  </a:lnTo>
                  <a:lnTo>
                    <a:pt x="0" y="761853"/>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1" name="Group 30">
            <a:extLst>
              <a:ext uri="{FF2B5EF4-FFF2-40B4-BE49-F238E27FC236}">
                <a16:creationId xmlns:a16="http://schemas.microsoft.com/office/drawing/2014/main" id="{39763C60-AFA7-9C61-8183-BC0B06F6813A}"/>
              </a:ext>
            </a:extLst>
          </p:cNvPr>
          <p:cNvGrpSpPr/>
          <p:nvPr/>
        </p:nvGrpSpPr>
        <p:grpSpPr>
          <a:xfrm>
            <a:off x="1847323" y="4742419"/>
            <a:ext cx="61667" cy="716052"/>
            <a:chOff x="1446109" y="3579122"/>
            <a:chExt cx="47615" cy="571389"/>
          </a:xfrm>
          <a:solidFill>
            <a:schemeClr val="bg2">
              <a:lumMod val="90000"/>
            </a:schemeClr>
          </a:solidFill>
        </p:grpSpPr>
        <p:sp>
          <p:nvSpPr>
            <p:cNvPr id="29" name="Rounded Rectangle 28">
              <a:extLst>
                <a:ext uri="{FF2B5EF4-FFF2-40B4-BE49-F238E27FC236}">
                  <a16:creationId xmlns:a16="http://schemas.microsoft.com/office/drawing/2014/main" id="{A956CBAB-278D-F596-3204-7FDED51FF486}"/>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a:solidFill>
                <a:schemeClr val="bg2">
                  <a:lumMod val="90000"/>
                </a:schemeClr>
              </a:solidFill>
            </a:ln>
          </p:spPr>
          <p:txBody>
            <a:bodyPr rtlCol="0" anchor="ctr"/>
            <a:lstStyle/>
            <a:p>
              <a:pPr algn="ctr"/>
              <a:endParaRPr>
                <a:solidFill>
                  <a:schemeClr val="bg2">
                    <a:lumMod val="90000"/>
                  </a:schemeClr>
                </a:solidFill>
              </a:endParaRPr>
            </a:p>
          </p:txBody>
        </p:sp>
        <p:sp>
          <p:nvSpPr>
            <p:cNvPr id="30" name="Rounded Rectangle 29">
              <a:extLst>
                <a:ext uri="{FF2B5EF4-FFF2-40B4-BE49-F238E27FC236}">
                  <a16:creationId xmlns:a16="http://schemas.microsoft.com/office/drawing/2014/main" id="{47476E92-F73E-E948-6B7D-426C6D475E3B}"/>
                </a:ext>
              </a:extLst>
            </p:cNvPr>
            <p:cNvSpPr/>
            <p:nvPr/>
          </p:nvSpPr>
          <p:spPr>
            <a:xfrm>
              <a:off x="1446109" y="3579122"/>
              <a:ext cx="47615" cy="571389"/>
            </a:xfrm>
            <a:custGeom>
              <a:avLst/>
              <a:gdLst/>
              <a:ahLst/>
              <a:cxnLst/>
              <a:rect l="0" t="0" r="0" b="0"/>
              <a:pathLst>
                <a:path w="47615" h="571389">
                  <a:moveTo>
                    <a:pt x="0" y="0"/>
                  </a:moveTo>
                  <a:lnTo>
                    <a:pt x="47615" y="0"/>
                  </a:lnTo>
                  <a:lnTo>
                    <a:pt x="47615" y="571389"/>
                  </a:lnTo>
                  <a:lnTo>
                    <a:pt x="0" y="571389"/>
                  </a:lnTo>
                  <a:close/>
                </a:path>
              </a:pathLst>
            </a:custGeom>
            <a:grpFill/>
            <a:ln w="11903">
              <a:solidFill>
                <a:schemeClr val="bg2">
                  <a:lumMod val="90000"/>
                </a:schemeClr>
              </a:solidFill>
            </a:ln>
          </p:spPr>
          <p:txBody>
            <a:bodyPr rtlCol="0" anchor="ctr"/>
            <a:lstStyle/>
            <a:p>
              <a:pPr algn="ctr"/>
              <a:endParaRPr>
                <a:solidFill>
                  <a:schemeClr val="bg2">
                    <a:lumMod val="90000"/>
                  </a:schemeClr>
                </a:solidFill>
              </a:endParaRPr>
            </a:p>
          </p:txBody>
        </p:sp>
      </p:grpSp>
      <p:grpSp>
        <p:nvGrpSpPr>
          <p:cNvPr id="34" name="Group 33">
            <a:extLst>
              <a:ext uri="{FF2B5EF4-FFF2-40B4-BE49-F238E27FC236}">
                <a16:creationId xmlns:a16="http://schemas.microsoft.com/office/drawing/2014/main" id="{93D53ED8-6DC8-6ED8-0114-EC21E25E8EEC}"/>
              </a:ext>
            </a:extLst>
          </p:cNvPr>
          <p:cNvGrpSpPr/>
          <p:nvPr/>
        </p:nvGrpSpPr>
        <p:grpSpPr>
          <a:xfrm>
            <a:off x="6096000" y="542271"/>
            <a:ext cx="61667" cy="716052"/>
            <a:chOff x="3588821" y="960252"/>
            <a:chExt cx="47615" cy="571389"/>
          </a:xfrm>
        </p:grpSpPr>
        <p:sp>
          <p:nvSpPr>
            <p:cNvPr id="32" name="Rounded Rectangle 31">
              <a:extLst>
                <a:ext uri="{FF2B5EF4-FFF2-40B4-BE49-F238E27FC236}">
                  <a16:creationId xmlns:a16="http://schemas.microsoft.com/office/drawing/2014/main" id="{A01389FF-D63C-86D1-528A-BE7B5AD60175}"/>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solidFill>
              <a:srgbClr val="F4FFDC"/>
            </a:solidFill>
            <a:ln>
              <a:noFill/>
            </a:ln>
          </p:spPr>
          <p:txBody>
            <a:bodyPr rtlCol="0" anchor="ctr"/>
            <a:lstStyle/>
            <a:p>
              <a:pPr algn="ctr"/>
              <a:endParaRPr/>
            </a:p>
          </p:txBody>
        </p:sp>
        <p:sp>
          <p:nvSpPr>
            <p:cNvPr id="33" name="Rounded Rectangle 32">
              <a:extLst>
                <a:ext uri="{FF2B5EF4-FFF2-40B4-BE49-F238E27FC236}">
                  <a16:creationId xmlns:a16="http://schemas.microsoft.com/office/drawing/2014/main" id="{20E16003-236A-40AB-C7E7-6C7B4FCF8616}"/>
                </a:ext>
              </a:extLst>
            </p:cNvPr>
            <p:cNvSpPr/>
            <p:nvPr/>
          </p:nvSpPr>
          <p:spPr>
            <a:xfrm>
              <a:off x="3588821" y="960252"/>
              <a:ext cx="47615" cy="571389"/>
            </a:xfrm>
            <a:custGeom>
              <a:avLst/>
              <a:gdLst/>
              <a:ahLst/>
              <a:cxnLst/>
              <a:rect l="0" t="0" r="0" b="0"/>
              <a:pathLst>
                <a:path w="47615" h="571389">
                  <a:moveTo>
                    <a:pt x="0" y="0"/>
                  </a:moveTo>
                  <a:lnTo>
                    <a:pt x="47615" y="0"/>
                  </a:lnTo>
                  <a:lnTo>
                    <a:pt x="47615" y="571389"/>
                  </a:lnTo>
                  <a:lnTo>
                    <a:pt x="0" y="571389"/>
                  </a:lnTo>
                  <a:close/>
                </a:path>
              </a:pathLst>
            </a:custGeom>
            <a:noFill/>
            <a:ln w="11903">
              <a:solidFill>
                <a:srgbClr val="92BD39"/>
              </a:solidFill>
            </a:ln>
          </p:spPr>
          <p:txBody>
            <a:bodyPr rtlCol="0" anchor="ctr"/>
            <a:lstStyle/>
            <a:p>
              <a:pPr algn="ctr"/>
              <a:endParaRPr/>
            </a:p>
          </p:txBody>
        </p:sp>
      </p:grpSp>
      <p:sp>
        <p:nvSpPr>
          <p:cNvPr id="35" name="TextBox 34">
            <a:extLst>
              <a:ext uri="{FF2B5EF4-FFF2-40B4-BE49-F238E27FC236}">
                <a16:creationId xmlns:a16="http://schemas.microsoft.com/office/drawing/2014/main" id="{3867280A-90C0-3F63-82DF-46B18C906848}"/>
              </a:ext>
            </a:extLst>
          </p:cNvPr>
          <p:cNvSpPr txBox="1"/>
          <p:nvPr/>
        </p:nvSpPr>
        <p:spPr>
          <a:xfrm>
            <a:off x="3942446" y="1919836"/>
            <a:ext cx="84848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3</a:t>
            </a:r>
          </a:p>
        </p:txBody>
      </p:sp>
      <p:sp>
        <p:nvSpPr>
          <p:cNvPr id="36" name="TextBox 35">
            <a:extLst>
              <a:ext uri="{FF2B5EF4-FFF2-40B4-BE49-F238E27FC236}">
                <a16:creationId xmlns:a16="http://schemas.microsoft.com/office/drawing/2014/main" id="{4ACF657F-B177-057B-E09B-3509DA5D3501}"/>
              </a:ext>
            </a:extLst>
          </p:cNvPr>
          <p:cNvSpPr txBox="1"/>
          <p:nvPr/>
        </p:nvSpPr>
        <p:spPr>
          <a:xfrm>
            <a:off x="4904203" y="1769846"/>
            <a:ext cx="2145065" cy="553998"/>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Beamforming</a:t>
            </a:r>
            <a:r>
              <a:rPr lang="en-US" b="1">
                <a:solidFill>
                  <a:schemeClr val="bg2">
                    <a:lumMod val="90000"/>
                  </a:schemeClr>
                </a:solidFill>
                <a:latin typeface="Roboto"/>
              </a:rPr>
              <a:t>, Nulling and Steering</a:t>
            </a:r>
            <a:endParaRPr b="1">
              <a:solidFill>
                <a:schemeClr val="bg2">
                  <a:lumMod val="90000"/>
                </a:schemeClr>
              </a:solidFill>
              <a:latin typeface="Roboto"/>
            </a:endParaRPr>
          </a:p>
        </p:txBody>
      </p:sp>
      <p:sp>
        <p:nvSpPr>
          <p:cNvPr id="39" name="TextBox 38">
            <a:extLst>
              <a:ext uri="{FF2B5EF4-FFF2-40B4-BE49-F238E27FC236}">
                <a16:creationId xmlns:a16="http://schemas.microsoft.com/office/drawing/2014/main" id="{2FC5A479-E66E-18CF-C81D-692C3599B5DA}"/>
              </a:ext>
            </a:extLst>
          </p:cNvPr>
          <p:cNvSpPr txBox="1"/>
          <p:nvPr/>
        </p:nvSpPr>
        <p:spPr>
          <a:xfrm>
            <a:off x="2370063" y="3254145"/>
            <a:ext cx="749608"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2</a:t>
            </a:r>
          </a:p>
        </p:txBody>
      </p:sp>
      <p:sp>
        <p:nvSpPr>
          <p:cNvPr id="41" name="TextBox 40">
            <a:extLst>
              <a:ext uri="{FF2B5EF4-FFF2-40B4-BE49-F238E27FC236}">
                <a16:creationId xmlns:a16="http://schemas.microsoft.com/office/drawing/2014/main" id="{BDBF4ECC-51AE-4FF5-359B-314D6E1BE0B7}"/>
              </a:ext>
            </a:extLst>
          </p:cNvPr>
          <p:cNvSpPr txBox="1"/>
          <p:nvPr/>
        </p:nvSpPr>
        <p:spPr>
          <a:xfrm>
            <a:off x="3328657" y="2977147"/>
            <a:ext cx="2319356" cy="830997"/>
          </a:xfrm>
          <a:prstGeom prst="rect">
            <a:avLst/>
          </a:prstGeom>
          <a:noFill/>
          <a:ln>
            <a:noFill/>
          </a:ln>
        </p:spPr>
        <p:txBody>
          <a:bodyPr wrap="square" lIns="0" tIns="0" rIns="0" bIns="0" anchor="t">
            <a:spAutoFit/>
          </a:bodyPr>
          <a:lstStyle/>
          <a:p>
            <a:pPr algn="l"/>
            <a:r>
              <a:rPr b="1">
                <a:solidFill>
                  <a:schemeClr val="bg2">
                    <a:lumMod val="90000"/>
                  </a:schemeClr>
                </a:solidFill>
                <a:latin typeface="Roboto"/>
              </a:rPr>
              <a:t>Rapid Prototyping</a:t>
            </a:r>
            <a:r>
              <a:rPr lang="en-US" b="1">
                <a:solidFill>
                  <a:schemeClr val="bg2">
                    <a:lumMod val="90000"/>
                  </a:schemeClr>
                </a:solidFill>
                <a:latin typeface="Roboto"/>
              </a:rPr>
              <a:t> of Antenna Arrays</a:t>
            </a:r>
          </a:p>
          <a:p>
            <a:pPr algn="l"/>
            <a:r>
              <a:rPr lang="en-US" b="1">
                <a:solidFill>
                  <a:schemeClr val="bg2">
                    <a:lumMod val="90000"/>
                  </a:schemeClr>
                </a:solidFill>
                <a:latin typeface="Roboto"/>
              </a:rPr>
              <a:t>(Sensor Analyzer App)</a:t>
            </a:r>
            <a:endParaRPr b="1">
              <a:solidFill>
                <a:schemeClr val="bg2">
                  <a:lumMod val="90000"/>
                </a:schemeClr>
              </a:solidFill>
              <a:latin typeface="Roboto"/>
            </a:endParaRPr>
          </a:p>
        </p:txBody>
      </p:sp>
      <p:sp>
        <p:nvSpPr>
          <p:cNvPr id="43" name="TextBox 42">
            <a:extLst>
              <a:ext uri="{FF2B5EF4-FFF2-40B4-BE49-F238E27FC236}">
                <a16:creationId xmlns:a16="http://schemas.microsoft.com/office/drawing/2014/main" id="{CB904B84-3BEB-77E8-7B21-A3F3BFFE40DB}"/>
              </a:ext>
            </a:extLst>
          </p:cNvPr>
          <p:cNvSpPr txBox="1"/>
          <p:nvPr/>
        </p:nvSpPr>
        <p:spPr>
          <a:xfrm>
            <a:off x="5463166" y="748711"/>
            <a:ext cx="530074" cy="276999"/>
          </a:xfrm>
          <a:prstGeom prst="rect">
            <a:avLst/>
          </a:prstGeom>
          <a:noFill/>
          <a:ln>
            <a:noFill/>
          </a:ln>
        </p:spPr>
        <p:txBody>
          <a:bodyPr wrap="square" lIns="0" tIns="0" rIns="0" bIns="0" anchor="t">
            <a:spAutoFit/>
          </a:bodyPr>
          <a:lstStyle/>
          <a:p>
            <a:pPr algn="ctr"/>
            <a:r>
              <a:rPr lang="en-US" b="1">
                <a:solidFill>
                  <a:srgbClr val="92BD39"/>
                </a:solidFill>
                <a:latin typeface="Roboto"/>
              </a:rPr>
              <a:t>Ex.</a:t>
            </a:r>
            <a:r>
              <a:rPr b="1">
                <a:solidFill>
                  <a:srgbClr val="92BD39"/>
                </a:solidFill>
                <a:latin typeface="Roboto"/>
              </a:rPr>
              <a:t>4</a:t>
            </a:r>
          </a:p>
        </p:txBody>
      </p:sp>
      <p:sp>
        <p:nvSpPr>
          <p:cNvPr id="44" name="TextBox 43">
            <a:extLst>
              <a:ext uri="{FF2B5EF4-FFF2-40B4-BE49-F238E27FC236}">
                <a16:creationId xmlns:a16="http://schemas.microsoft.com/office/drawing/2014/main" id="{625D997F-E3C6-7E9F-C800-56133AA6EC13}"/>
              </a:ext>
            </a:extLst>
          </p:cNvPr>
          <p:cNvSpPr txBox="1"/>
          <p:nvPr/>
        </p:nvSpPr>
        <p:spPr>
          <a:xfrm>
            <a:off x="1245925" y="4880918"/>
            <a:ext cx="527952" cy="276999"/>
          </a:xfrm>
          <a:prstGeom prst="rect">
            <a:avLst/>
          </a:prstGeom>
          <a:noFill/>
          <a:ln>
            <a:noFill/>
          </a:ln>
        </p:spPr>
        <p:txBody>
          <a:bodyPr wrap="square" lIns="0" tIns="0" rIns="0" bIns="0" anchor="t">
            <a:spAutoFit/>
          </a:bodyPr>
          <a:lstStyle/>
          <a:p>
            <a:pPr algn="ctr"/>
            <a:r>
              <a:rPr lang="en-US" b="1">
                <a:solidFill>
                  <a:schemeClr val="bg2">
                    <a:lumMod val="90000"/>
                  </a:schemeClr>
                </a:solidFill>
                <a:latin typeface="Roboto"/>
              </a:rPr>
              <a:t>Ex. </a:t>
            </a:r>
            <a:r>
              <a:rPr b="1">
                <a:solidFill>
                  <a:schemeClr val="bg2">
                    <a:lumMod val="90000"/>
                  </a:schemeClr>
                </a:solidFill>
                <a:latin typeface="Roboto"/>
              </a:rPr>
              <a:t>1</a:t>
            </a:r>
          </a:p>
        </p:txBody>
      </p:sp>
      <p:sp>
        <p:nvSpPr>
          <p:cNvPr id="46" name="TextBox 45">
            <a:extLst>
              <a:ext uri="{FF2B5EF4-FFF2-40B4-BE49-F238E27FC236}">
                <a16:creationId xmlns:a16="http://schemas.microsoft.com/office/drawing/2014/main" id="{55122434-F9B6-6E5B-42CF-1A0C04931301}"/>
              </a:ext>
            </a:extLst>
          </p:cNvPr>
          <p:cNvSpPr txBox="1"/>
          <p:nvPr/>
        </p:nvSpPr>
        <p:spPr>
          <a:xfrm>
            <a:off x="2060866" y="4742419"/>
            <a:ext cx="2117610" cy="830997"/>
          </a:xfrm>
          <a:prstGeom prst="rect">
            <a:avLst/>
          </a:prstGeom>
          <a:noFill/>
          <a:ln>
            <a:noFill/>
          </a:ln>
        </p:spPr>
        <p:txBody>
          <a:bodyPr wrap="square" lIns="0" tIns="0" rIns="0" bIns="0" anchor="t">
            <a:spAutoFit/>
          </a:bodyPr>
          <a:lstStyle/>
          <a:p>
            <a:pPr algn="l"/>
            <a:r>
              <a:rPr lang="en-US" b="1">
                <a:solidFill>
                  <a:schemeClr val="bg2">
                    <a:lumMod val="90000"/>
                  </a:schemeClr>
                </a:solidFill>
                <a:latin typeface="Roboto"/>
              </a:rPr>
              <a:t>Create an array with custom antenna elements</a:t>
            </a:r>
            <a:endParaRPr b="1">
              <a:solidFill>
                <a:schemeClr val="bg2">
                  <a:lumMod val="90000"/>
                </a:schemeClr>
              </a:solidFill>
              <a:latin typeface="Roboto"/>
            </a:endParaRPr>
          </a:p>
        </p:txBody>
      </p:sp>
      <p:sp>
        <p:nvSpPr>
          <p:cNvPr id="47" name="TextBox 46">
            <a:extLst>
              <a:ext uri="{FF2B5EF4-FFF2-40B4-BE49-F238E27FC236}">
                <a16:creationId xmlns:a16="http://schemas.microsoft.com/office/drawing/2014/main" id="{F7294DD4-3376-487D-0095-5A000D3E2E5A}"/>
              </a:ext>
            </a:extLst>
          </p:cNvPr>
          <p:cNvSpPr txBox="1"/>
          <p:nvPr/>
        </p:nvSpPr>
        <p:spPr>
          <a:xfrm>
            <a:off x="6279879" y="484798"/>
            <a:ext cx="2102446" cy="830997"/>
          </a:xfrm>
          <a:prstGeom prst="rect">
            <a:avLst/>
          </a:prstGeom>
          <a:noFill/>
          <a:ln>
            <a:noFill/>
          </a:ln>
        </p:spPr>
        <p:txBody>
          <a:bodyPr wrap="square" lIns="0" tIns="0" rIns="0" bIns="0" anchor="t">
            <a:spAutoFit/>
          </a:bodyPr>
          <a:lstStyle/>
          <a:p>
            <a:pPr algn="l"/>
            <a:r>
              <a:rPr lang="en-US" b="1">
                <a:solidFill>
                  <a:srgbClr val="92BD39"/>
                </a:solidFill>
                <a:latin typeface="Roboto"/>
              </a:rPr>
              <a:t>Implement array in a scenario over terrain</a:t>
            </a:r>
            <a:endParaRPr b="1">
              <a:solidFill>
                <a:srgbClr val="92BD39"/>
              </a:solidFill>
              <a:latin typeface="Roboto"/>
            </a:endParaRPr>
          </a:p>
        </p:txBody>
      </p:sp>
      <p:sp>
        <p:nvSpPr>
          <p:cNvPr id="52" name="Title 1">
            <a:extLst>
              <a:ext uri="{FF2B5EF4-FFF2-40B4-BE49-F238E27FC236}">
                <a16:creationId xmlns:a16="http://schemas.microsoft.com/office/drawing/2014/main" id="{CFD14FF9-FD36-085C-E13D-F64C21A1CD60}"/>
              </a:ext>
            </a:extLst>
          </p:cNvPr>
          <p:cNvSpPr txBox="1">
            <a:spLocks/>
          </p:cNvSpPr>
          <p:nvPr/>
        </p:nvSpPr>
        <p:spPr>
          <a:xfrm>
            <a:off x="360515" y="303792"/>
            <a:ext cx="4397623"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Overview</a:t>
            </a:r>
            <a:r>
              <a:rPr lang="en-US" sz="3200"/>
              <a:t> </a:t>
            </a:r>
            <a:r>
              <a:rPr lang="en-US" sz="3200" b="1">
                <a:solidFill>
                  <a:srgbClr val="1EABDA"/>
                </a:solidFill>
                <a:latin typeface="Roboto"/>
              </a:rPr>
              <a:t>of exercises</a:t>
            </a:r>
          </a:p>
        </p:txBody>
      </p:sp>
      <p:grpSp>
        <p:nvGrpSpPr>
          <p:cNvPr id="45" name="Group 44">
            <a:extLst>
              <a:ext uri="{FF2B5EF4-FFF2-40B4-BE49-F238E27FC236}">
                <a16:creationId xmlns:a16="http://schemas.microsoft.com/office/drawing/2014/main" id="{0D0A715D-49BE-9730-982A-D428CEE51469}"/>
              </a:ext>
            </a:extLst>
          </p:cNvPr>
          <p:cNvGrpSpPr/>
          <p:nvPr/>
        </p:nvGrpSpPr>
        <p:grpSpPr>
          <a:xfrm>
            <a:off x="3571726" y="748711"/>
            <a:ext cx="7988699" cy="5860443"/>
            <a:chOff x="4800600" y="1781257"/>
            <a:chExt cx="3571186" cy="3552211"/>
          </a:xfrm>
        </p:grpSpPr>
        <p:grpSp>
          <p:nvGrpSpPr>
            <p:cNvPr id="10" name="Group 9">
              <a:extLst>
                <a:ext uri="{FF2B5EF4-FFF2-40B4-BE49-F238E27FC236}">
                  <a16:creationId xmlns:a16="http://schemas.microsoft.com/office/drawing/2014/main" id="{CEDD3011-39D0-E7CC-5067-CE161DF798B7}"/>
                </a:ext>
              </a:extLst>
            </p:cNvPr>
            <p:cNvGrpSpPr/>
            <p:nvPr/>
          </p:nvGrpSpPr>
          <p:grpSpPr>
            <a:xfrm>
              <a:off x="4800600" y="2209800"/>
              <a:ext cx="3571186" cy="3123668"/>
              <a:chOff x="3636437" y="1245947"/>
              <a:chExt cx="3571186" cy="3123668"/>
            </a:xfrm>
          </p:grpSpPr>
          <p:sp>
            <p:nvSpPr>
              <p:cNvPr id="2" name="Rounded Rectangle 1">
                <a:extLst>
                  <a:ext uri="{FF2B5EF4-FFF2-40B4-BE49-F238E27FC236}">
                    <a16:creationId xmlns:a16="http://schemas.microsoft.com/office/drawing/2014/main" id="{FF41D74A-75A0-558C-8D00-1BE620E7CBCB}"/>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9"/>
                    </a:lnTo>
                    <a:lnTo>
                      <a:pt x="2237943" y="1349186"/>
                    </a:lnTo>
                    <a:lnTo>
                      <a:pt x="2237943" y="1777657"/>
                    </a:lnTo>
                    <a:lnTo>
                      <a:pt x="1523706" y="2206270"/>
                    </a:lnTo>
                    <a:lnTo>
                      <a:pt x="1523706" y="2635606"/>
                    </a:lnTo>
                    <a:lnTo>
                      <a:pt x="714237" y="3123668"/>
                    </a:lnTo>
                    <a:lnTo>
                      <a:pt x="0" y="2695126"/>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solidFill>
                <a:srgbClr val="F5F5F5"/>
              </a:solidFill>
              <a:ln>
                <a:noFill/>
              </a:ln>
            </p:spPr>
            <p:txBody>
              <a:bodyPr rtlCol="0" anchor="ctr"/>
              <a:lstStyle/>
              <a:p>
                <a:pPr algn="ctr"/>
                <a:endParaRPr/>
              </a:p>
            </p:txBody>
          </p:sp>
          <p:sp>
            <p:nvSpPr>
              <p:cNvPr id="3" name="Rounded Rectangle 2">
                <a:extLst>
                  <a:ext uri="{FF2B5EF4-FFF2-40B4-BE49-F238E27FC236}">
                    <a16:creationId xmlns:a16="http://schemas.microsoft.com/office/drawing/2014/main" id="{A4332FEF-C8B4-87A4-4874-FFC51C1D6C8F}"/>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4" name="Rounded Rectangle 3">
                <a:extLst>
                  <a:ext uri="{FF2B5EF4-FFF2-40B4-BE49-F238E27FC236}">
                    <a16:creationId xmlns:a16="http://schemas.microsoft.com/office/drawing/2014/main" id="{1A13CBC3-475A-FFFF-509C-C980E822BCC2}"/>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solidFill>
                <a:srgbClr val="F5F5F5"/>
              </a:solidFill>
              <a:ln>
                <a:noFill/>
              </a:ln>
            </p:spPr>
            <p:txBody>
              <a:bodyPr rtlCol="0" anchor="ctr"/>
              <a:lstStyle/>
              <a:p>
                <a:pPr algn="ctr"/>
                <a:endParaRPr/>
              </a:p>
            </p:txBody>
          </p:sp>
          <p:sp>
            <p:nvSpPr>
              <p:cNvPr id="5" name="Rounded Rectangle 4">
                <a:extLst>
                  <a:ext uri="{FF2B5EF4-FFF2-40B4-BE49-F238E27FC236}">
                    <a16:creationId xmlns:a16="http://schemas.microsoft.com/office/drawing/2014/main" id="{209A2134-597D-539A-EB9C-EDEAEA58CAA6}"/>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solidFill>
                <a:srgbClr val="F5F5F5"/>
              </a:solidFill>
              <a:ln>
                <a:noFill/>
              </a:ln>
            </p:spPr>
            <p:txBody>
              <a:bodyPr rtlCol="0" anchor="ctr"/>
              <a:lstStyle/>
              <a:p>
                <a:pPr algn="ctr"/>
                <a:endParaRPr/>
              </a:p>
            </p:txBody>
          </p:sp>
          <p:sp>
            <p:nvSpPr>
              <p:cNvPr id="6" name="Rounded Rectangle 5">
                <a:extLst>
                  <a:ext uri="{FF2B5EF4-FFF2-40B4-BE49-F238E27FC236}">
                    <a16:creationId xmlns:a16="http://schemas.microsoft.com/office/drawing/2014/main" id="{83F305B4-DE36-45EE-7F0E-EA80A6BD0B72}"/>
                  </a:ext>
                </a:extLst>
              </p:cNvPr>
              <p:cNvSpPr/>
              <p:nvPr/>
            </p:nvSpPr>
            <p:spPr>
              <a:xfrm>
                <a:off x="3636437" y="1245947"/>
                <a:ext cx="3571186" cy="3123668"/>
              </a:xfrm>
              <a:custGeom>
                <a:avLst/>
                <a:gdLst/>
                <a:ahLst/>
                <a:cxnLst/>
                <a:rect l="0" t="0" r="0" b="0"/>
                <a:pathLst>
                  <a:path w="3571186" h="3123668">
                    <a:moveTo>
                      <a:pt x="3571186" y="120636"/>
                    </a:moveTo>
                    <a:lnTo>
                      <a:pt x="2952180" y="492124"/>
                    </a:lnTo>
                    <a:lnTo>
                      <a:pt x="2952180" y="920425"/>
                    </a:lnTo>
                    <a:lnTo>
                      <a:pt x="2237943" y="1349186"/>
                    </a:lnTo>
                    <a:lnTo>
                      <a:pt x="2237943" y="1777657"/>
                    </a:lnTo>
                    <a:lnTo>
                      <a:pt x="1523706" y="2206270"/>
                    </a:lnTo>
                    <a:lnTo>
                      <a:pt x="1523706" y="2635605"/>
                    </a:lnTo>
                    <a:lnTo>
                      <a:pt x="714237" y="3123668"/>
                    </a:lnTo>
                    <a:lnTo>
                      <a:pt x="0" y="2695125"/>
                    </a:lnTo>
                    <a:lnTo>
                      <a:pt x="0" y="2571254"/>
                    </a:lnTo>
                    <a:lnTo>
                      <a:pt x="714237" y="2999796"/>
                    </a:lnTo>
                    <a:lnTo>
                      <a:pt x="1428474" y="2571254"/>
                    </a:lnTo>
                    <a:lnTo>
                      <a:pt x="1428474" y="2142711"/>
                    </a:lnTo>
                    <a:lnTo>
                      <a:pt x="2142711" y="1714169"/>
                    </a:lnTo>
                    <a:lnTo>
                      <a:pt x="2142711" y="1285627"/>
                    </a:lnTo>
                    <a:lnTo>
                      <a:pt x="2856948" y="857084"/>
                    </a:lnTo>
                    <a:lnTo>
                      <a:pt x="2856948" y="428565"/>
                    </a:lnTo>
                    <a:lnTo>
                      <a:pt x="3571186" y="0"/>
                    </a:lnTo>
                    <a:close/>
                  </a:path>
                </a:pathLst>
              </a:custGeom>
              <a:noFill/>
              <a:ln w="11903">
                <a:solidFill>
                  <a:srgbClr val="969696"/>
                </a:solidFill>
              </a:ln>
            </p:spPr>
            <p:txBody>
              <a:bodyPr rtlCol="0" anchor="ctr"/>
              <a:lstStyle/>
              <a:p>
                <a:pPr algn="ctr"/>
                <a:endParaRPr/>
              </a:p>
            </p:txBody>
          </p:sp>
          <p:sp>
            <p:nvSpPr>
              <p:cNvPr id="7" name="Rounded Rectangle 6">
                <a:extLst>
                  <a:ext uri="{FF2B5EF4-FFF2-40B4-BE49-F238E27FC236}">
                    <a16:creationId xmlns:a16="http://schemas.microsoft.com/office/drawing/2014/main" id="{1668C813-9CDF-EAFF-E9DF-9EBF6732DD82}"/>
                  </a:ext>
                </a:extLst>
              </p:cNvPr>
              <p:cNvSpPr/>
              <p:nvPr/>
            </p:nvSpPr>
            <p:spPr>
              <a:xfrm>
                <a:off x="5779149" y="1245947"/>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8" name="Rounded Rectangle 7">
                <a:extLst>
                  <a:ext uri="{FF2B5EF4-FFF2-40B4-BE49-F238E27FC236}">
                    <a16:creationId xmlns:a16="http://schemas.microsoft.com/office/drawing/2014/main" id="{3F1CC392-6A78-A10B-D924-CFABF30C008F}"/>
                  </a:ext>
                </a:extLst>
              </p:cNvPr>
              <p:cNvSpPr/>
              <p:nvPr/>
            </p:nvSpPr>
            <p:spPr>
              <a:xfrm>
                <a:off x="5064911" y="2103031"/>
                <a:ext cx="714237" cy="857084"/>
              </a:xfrm>
              <a:custGeom>
                <a:avLst/>
                <a:gdLst/>
                <a:ahLst/>
                <a:cxnLst/>
                <a:rect l="0" t="0" r="0" b="0"/>
                <a:pathLst>
                  <a:path w="714237" h="857084">
                    <a:moveTo>
                      <a:pt x="714237" y="857084"/>
                    </a:moveTo>
                    <a:lnTo>
                      <a:pt x="0" y="428542"/>
                    </a:lnTo>
                    <a:lnTo>
                      <a:pt x="0" y="0"/>
                    </a:lnTo>
                    <a:lnTo>
                      <a:pt x="714237" y="428542"/>
                    </a:lnTo>
                    <a:close/>
                  </a:path>
                </a:pathLst>
              </a:custGeom>
              <a:noFill/>
              <a:ln w="11903">
                <a:solidFill>
                  <a:srgbClr val="969696"/>
                </a:solidFill>
              </a:ln>
            </p:spPr>
            <p:txBody>
              <a:bodyPr rtlCol="0" anchor="ctr"/>
              <a:lstStyle/>
              <a:p>
                <a:pPr algn="ctr"/>
                <a:endParaRPr/>
              </a:p>
            </p:txBody>
          </p:sp>
          <p:sp>
            <p:nvSpPr>
              <p:cNvPr id="9" name="Rounded Rectangle 8">
                <a:extLst>
                  <a:ext uri="{FF2B5EF4-FFF2-40B4-BE49-F238E27FC236}">
                    <a16:creationId xmlns:a16="http://schemas.microsoft.com/office/drawing/2014/main" id="{0837AB47-4F57-C22B-D0A4-AA389120F882}"/>
                  </a:ext>
                </a:extLst>
              </p:cNvPr>
              <p:cNvSpPr/>
              <p:nvPr/>
            </p:nvSpPr>
            <p:spPr>
              <a:xfrm>
                <a:off x="4350674" y="2960116"/>
                <a:ext cx="714237" cy="857084"/>
              </a:xfrm>
              <a:custGeom>
                <a:avLst/>
                <a:gdLst/>
                <a:ahLst/>
                <a:cxnLst/>
                <a:rect l="0" t="0" r="0" b="0"/>
                <a:pathLst>
                  <a:path w="714237" h="857084">
                    <a:moveTo>
                      <a:pt x="714237" y="857084"/>
                    </a:moveTo>
                    <a:lnTo>
                      <a:pt x="0" y="436478"/>
                    </a:lnTo>
                    <a:lnTo>
                      <a:pt x="0" y="0"/>
                    </a:lnTo>
                    <a:lnTo>
                      <a:pt x="714237" y="428542"/>
                    </a:lnTo>
                    <a:close/>
                  </a:path>
                </a:pathLst>
              </a:custGeom>
              <a:noFill/>
              <a:ln w="11903">
                <a:solidFill>
                  <a:srgbClr val="969696"/>
                </a:solidFill>
              </a:ln>
            </p:spPr>
            <p:txBody>
              <a:bodyPr rtlCol="0" anchor="ctr"/>
              <a:lstStyle/>
              <a:p>
                <a:pPr algn="ctr"/>
                <a:endParaRPr/>
              </a:p>
            </p:txBody>
          </p:sp>
        </p:grpSp>
        <p:grpSp>
          <p:nvGrpSpPr>
            <p:cNvPr id="13" name="Group 12">
              <a:extLst>
                <a:ext uri="{FF2B5EF4-FFF2-40B4-BE49-F238E27FC236}">
                  <a16:creationId xmlns:a16="http://schemas.microsoft.com/office/drawing/2014/main" id="{28C1A27D-1244-54FC-2D9C-64BE79EA7C7C}"/>
                </a:ext>
              </a:extLst>
            </p:cNvPr>
            <p:cNvGrpSpPr/>
            <p:nvPr/>
          </p:nvGrpSpPr>
          <p:grpSpPr>
            <a:xfrm>
              <a:off x="4800600" y="4352511"/>
              <a:ext cx="1428474" cy="857084"/>
              <a:chOff x="3636437" y="3388658"/>
              <a:chExt cx="1428474" cy="857084"/>
            </a:xfrm>
          </p:grpSpPr>
          <p:sp>
            <p:nvSpPr>
              <p:cNvPr id="11" name="Rounded Rectangle 10">
                <a:extLst>
                  <a:ext uri="{FF2B5EF4-FFF2-40B4-BE49-F238E27FC236}">
                    <a16:creationId xmlns:a16="http://schemas.microsoft.com/office/drawing/2014/main" id="{8DEB7D9A-A647-34E2-4204-355C7F7839C1}"/>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DF4FF"/>
              </a:solidFill>
              <a:ln>
                <a:noFill/>
              </a:ln>
            </p:spPr>
            <p:txBody>
              <a:bodyPr rtlCol="0" anchor="ctr"/>
              <a:lstStyle/>
              <a:p>
                <a:pPr algn="ctr"/>
                <a:endParaRPr/>
              </a:p>
            </p:txBody>
          </p:sp>
          <p:sp>
            <p:nvSpPr>
              <p:cNvPr id="12" name="Rounded Rectangle 11">
                <a:extLst>
                  <a:ext uri="{FF2B5EF4-FFF2-40B4-BE49-F238E27FC236}">
                    <a16:creationId xmlns:a16="http://schemas.microsoft.com/office/drawing/2014/main" id="{F836E9C7-4BEC-4076-D1EE-17D9B1C00C5F}"/>
                  </a:ext>
                </a:extLst>
              </p:cNvPr>
              <p:cNvSpPr/>
              <p:nvPr/>
            </p:nvSpPr>
            <p:spPr>
              <a:xfrm>
                <a:off x="3636437" y="3388658"/>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4E88E7"/>
                </a:solidFill>
              </a:ln>
            </p:spPr>
            <p:txBody>
              <a:bodyPr rtlCol="0" anchor="ctr"/>
              <a:lstStyle/>
              <a:p>
                <a:pPr algn="ctr"/>
                <a:endParaRPr/>
              </a:p>
            </p:txBody>
          </p:sp>
        </p:grpSp>
        <p:grpSp>
          <p:nvGrpSpPr>
            <p:cNvPr id="16" name="Group 15">
              <a:extLst>
                <a:ext uri="{FF2B5EF4-FFF2-40B4-BE49-F238E27FC236}">
                  <a16:creationId xmlns:a16="http://schemas.microsoft.com/office/drawing/2014/main" id="{DF59EE58-200F-2BCE-0646-83C0ACCFC55F}"/>
                </a:ext>
              </a:extLst>
            </p:cNvPr>
            <p:cNvGrpSpPr/>
            <p:nvPr/>
          </p:nvGrpSpPr>
          <p:grpSpPr>
            <a:xfrm>
              <a:off x="5514837" y="3495427"/>
              <a:ext cx="1428474" cy="857084"/>
              <a:chOff x="4350674" y="2531574"/>
              <a:chExt cx="1428474" cy="857084"/>
            </a:xfrm>
          </p:grpSpPr>
          <p:sp>
            <p:nvSpPr>
              <p:cNvPr id="14" name="Rounded Rectangle 13">
                <a:extLst>
                  <a:ext uri="{FF2B5EF4-FFF2-40B4-BE49-F238E27FC236}">
                    <a16:creationId xmlns:a16="http://schemas.microsoft.com/office/drawing/2014/main" id="{C83E9876-5ABA-2C46-421C-BE4A5DE80332}"/>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8F9FF"/>
              </a:solidFill>
              <a:ln>
                <a:noFill/>
              </a:ln>
            </p:spPr>
            <p:txBody>
              <a:bodyPr rtlCol="0" anchor="ctr"/>
              <a:lstStyle/>
              <a:p>
                <a:pPr algn="ctr"/>
                <a:endParaRPr/>
              </a:p>
            </p:txBody>
          </p:sp>
          <p:sp>
            <p:nvSpPr>
              <p:cNvPr id="15" name="Rounded Rectangle 14">
                <a:extLst>
                  <a:ext uri="{FF2B5EF4-FFF2-40B4-BE49-F238E27FC236}">
                    <a16:creationId xmlns:a16="http://schemas.microsoft.com/office/drawing/2014/main" id="{0DC11383-F754-5170-6163-DA8F9B567245}"/>
                  </a:ext>
                </a:extLst>
              </p:cNvPr>
              <p:cNvSpPr/>
              <p:nvPr/>
            </p:nvSpPr>
            <p:spPr>
              <a:xfrm>
                <a:off x="4350674" y="253157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1EABDA"/>
                </a:solidFill>
              </a:ln>
            </p:spPr>
            <p:txBody>
              <a:bodyPr rtlCol="0" anchor="ctr"/>
              <a:lstStyle/>
              <a:p>
                <a:pPr algn="ctr"/>
                <a:endParaRPr/>
              </a:p>
            </p:txBody>
          </p:sp>
        </p:grpSp>
        <p:grpSp>
          <p:nvGrpSpPr>
            <p:cNvPr id="19" name="Group 18">
              <a:extLst>
                <a:ext uri="{FF2B5EF4-FFF2-40B4-BE49-F238E27FC236}">
                  <a16:creationId xmlns:a16="http://schemas.microsoft.com/office/drawing/2014/main" id="{78986947-62B3-1E51-42F9-7276426F6606}"/>
                </a:ext>
              </a:extLst>
            </p:cNvPr>
            <p:cNvGrpSpPr/>
            <p:nvPr/>
          </p:nvGrpSpPr>
          <p:grpSpPr>
            <a:xfrm>
              <a:off x="6229074" y="2638342"/>
              <a:ext cx="1428474" cy="857084"/>
              <a:chOff x="5064911" y="1674489"/>
              <a:chExt cx="1428474" cy="857084"/>
            </a:xfrm>
          </p:grpSpPr>
          <p:sp>
            <p:nvSpPr>
              <p:cNvPr id="17" name="Rounded Rectangle 16">
                <a:extLst>
                  <a:ext uri="{FF2B5EF4-FFF2-40B4-BE49-F238E27FC236}">
                    <a16:creationId xmlns:a16="http://schemas.microsoft.com/office/drawing/2014/main" id="{233AA07D-F02D-0F23-C6ED-D293E180ACDD}"/>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E3FFF2"/>
              </a:solidFill>
              <a:ln>
                <a:noFill/>
              </a:ln>
            </p:spPr>
            <p:txBody>
              <a:bodyPr rtlCol="0" anchor="ctr"/>
              <a:lstStyle/>
              <a:p>
                <a:pPr algn="ctr"/>
                <a:endParaRPr/>
              </a:p>
            </p:txBody>
          </p:sp>
          <p:sp>
            <p:nvSpPr>
              <p:cNvPr id="18" name="Rounded Rectangle 17">
                <a:extLst>
                  <a:ext uri="{FF2B5EF4-FFF2-40B4-BE49-F238E27FC236}">
                    <a16:creationId xmlns:a16="http://schemas.microsoft.com/office/drawing/2014/main" id="{53748056-4419-9BB0-7AFA-3B9B1C7A996A}"/>
                  </a:ext>
                </a:extLst>
              </p:cNvPr>
              <p:cNvSpPr/>
              <p:nvPr/>
            </p:nvSpPr>
            <p:spPr>
              <a:xfrm>
                <a:off x="5064911" y="1674489"/>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3CC583"/>
                </a:solidFill>
              </a:ln>
            </p:spPr>
            <p:txBody>
              <a:bodyPr rtlCol="0" anchor="ctr"/>
              <a:lstStyle/>
              <a:p>
                <a:pPr algn="ctr"/>
                <a:endParaRPr/>
              </a:p>
            </p:txBody>
          </p:sp>
        </p:grpSp>
        <p:grpSp>
          <p:nvGrpSpPr>
            <p:cNvPr id="22" name="Group 21">
              <a:extLst>
                <a:ext uri="{FF2B5EF4-FFF2-40B4-BE49-F238E27FC236}">
                  <a16:creationId xmlns:a16="http://schemas.microsoft.com/office/drawing/2014/main" id="{748A016F-DA2C-AEB6-842B-6EC99A7EA132}"/>
                </a:ext>
              </a:extLst>
            </p:cNvPr>
            <p:cNvGrpSpPr/>
            <p:nvPr/>
          </p:nvGrpSpPr>
          <p:grpSpPr>
            <a:xfrm>
              <a:off x="6943312" y="1781257"/>
              <a:ext cx="1428474" cy="857084"/>
              <a:chOff x="5779149" y="817404"/>
              <a:chExt cx="1428474" cy="857084"/>
            </a:xfrm>
          </p:grpSpPr>
          <p:sp>
            <p:nvSpPr>
              <p:cNvPr id="20" name="Rounded Rectangle 19">
                <a:extLst>
                  <a:ext uri="{FF2B5EF4-FFF2-40B4-BE49-F238E27FC236}">
                    <a16:creationId xmlns:a16="http://schemas.microsoft.com/office/drawing/2014/main" id="{6AC36873-232A-4FD3-5112-9B7BECFC2FF9}"/>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solidFill>
                <a:srgbClr val="F4FFDC"/>
              </a:solidFill>
              <a:ln>
                <a:noFill/>
              </a:ln>
            </p:spPr>
            <p:txBody>
              <a:bodyPr rtlCol="0" anchor="ctr"/>
              <a:lstStyle/>
              <a:p>
                <a:pPr algn="ctr"/>
                <a:endParaRPr/>
              </a:p>
            </p:txBody>
          </p:sp>
          <p:sp>
            <p:nvSpPr>
              <p:cNvPr id="21" name="Rounded Rectangle 20">
                <a:extLst>
                  <a:ext uri="{FF2B5EF4-FFF2-40B4-BE49-F238E27FC236}">
                    <a16:creationId xmlns:a16="http://schemas.microsoft.com/office/drawing/2014/main" id="{C130032B-A240-9959-6605-0A293B2EB30E}"/>
                  </a:ext>
                </a:extLst>
              </p:cNvPr>
              <p:cNvSpPr/>
              <p:nvPr/>
            </p:nvSpPr>
            <p:spPr>
              <a:xfrm>
                <a:off x="5779149" y="817404"/>
                <a:ext cx="1428474" cy="857084"/>
              </a:xfrm>
              <a:custGeom>
                <a:avLst/>
                <a:gdLst/>
                <a:ahLst/>
                <a:cxnLst/>
                <a:rect l="0" t="0" r="0" b="0"/>
                <a:pathLst>
                  <a:path w="1428474" h="857084">
                    <a:moveTo>
                      <a:pt x="1428474" y="428542"/>
                    </a:moveTo>
                    <a:lnTo>
                      <a:pt x="714237" y="857084"/>
                    </a:lnTo>
                    <a:lnTo>
                      <a:pt x="0" y="428542"/>
                    </a:lnTo>
                    <a:lnTo>
                      <a:pt x="714237" y="0"/>
                    </a:lnTo>
                    <a:close/>
                    <a:moveTo>
                      <a:pt x="714237" y="761853"/>
                    </a:moveTo>
                    <a:lnTo>
                      <a:pt x="1277691" y="428542"/>
                    </a:lnTo>
                    <a:lnTo>
                      <a:pt x="714237" y="95231"/>
                    </a:lnTo>
                    <a:lnTo>
                      <a:pt x="150783" y="428542"/>
                    </a:lnTo>
                    <a:close/>
                  </a:path>
                </a:pathLst>
              </a:custGeom>
              <a:noFill/>
              <a:ln w="11903">
                <a:solidFill>
                  <a:srgbClr val="92BD39"/>
                </a:solidFill>
              </a:ln>
            </p:spPr>
            <p:txBody>
              <a:bodyPr rtlCol="0" anchor="ctr"/>
              <a:lstStyle/>
              <a:p>
                <a:pPr algn="ctr"/>
                <a:endParaRPr/>
              </a:p>
            </p:txBody>
          </p:sp>
        </p:grpSp>
        <p:sp>
          <p:nvSpPr>
            <p:cNvPr id="48" name="Rounded Rectangle 47">
              <a:extLst>
                <a:ext uri="{FF2B5EF4-FFF2-40B4-BE49-F238E27FC236}">
                  <a16:creationId xmlns:a16="http://schemas.microsoft.com/office/drawing/2014/main" id="{85848E84-70BA-1BDA-F77A-749D3C2FD71E}"/>
                </a:ext>
              </a:extLst>
            </p:cNvPr>
            <p:cNvSpPr/>
            <p:nvPr/>
          </p:nvSpPr>
          <p:spPr>
            <a:xfrm>
              <a:off x="6766454" y="2930840"/>
              <a:ext cx="353717" cy="312903"/>
            </a:xfrm>
            <a:custGeom>
              <a:avLst/>
              <a:gdLst/>
              <a:ahLst/>
              <a:cxnLst/>
              <a:rect l="0" t="0" r="0" b="0"/>
              <a:pathLst>
                <a:path w="353717" h="312903">
                  <a:moveTo>
                    <a:pt x="13604" y="0"/>
                  </a:moveTo>
                  <a:lnTo>
                    <a:pt x="340113" y="0"/>
                  </a:lnTo>
                  <a:cubicBezTo>
                    <a:pt x="340113" y="0"/>
                    <a:pt x="353717" y="0"/>
                    <a:pt x="353717" y="13604"/>
                  </a:cubicBezTo>
                  <a:lnTo>
                    <a:pt x="353717" y="231276"/>
                  </a:lnTo>
                  <a:cubicBezTo>
                    <a:pt x="353717" y="231276"/>
                    <a:pt x="353717" y="244881"/>
                    <a:pt x="340113" y="244881"/>
                  </a:cubicBezTo>
                  <a:lnTo>
                    <a:pt x="13604" y="244881"/>
                  </a:lnTo>
                  <a:cubicBezTo>
                    <a:pt x="13604" y="244881"/>
                    <a:pt x="0" y="244881"/>
                    <a:pt x="0" y="231276"/>
                  </a:cubicBezTo>
                  <a:lnTo>
                    <a:pt x="0" y="13604"/>
                  </a:lnTo>
                  <a:cubicBezTo>
                    <a:pt x="0" y="13604"/>
                    <a:pt x="0" y="0"/>
                    <a:pt x="13604" y="0"/>
                  </a:cubicBezTo>
                  <a:moveTo>
                    <a:pt x="122440" y="312903"/>
                  </a:moveTo>
                  <a:lnTo>
                    <a:pt x="149649" y="244881"/>
                  </a:lnTo>
                  <a:moveTo>
                    <a:pt x="204067" y="244881"/>
                  </a:moveTo>
                  <a:lnTo>
                    <a:pt x="231276" y="312903"/>
                  </a:lnTo>
                  <a:moveTo>
                    <a:pt x="258485" y="312903"/>
                  </a:moveTo>
                  <a:lnTo>
                    <a:pt x="95231" y="312903"/>
                  </a:lnTo>
                  <a:moveTo>
                    <a:pt x="74824" y="149649"/>
                  </a:moveTo>
                  <a:lnTo>
                    <a:pt x="74824" y="95231"/>
                  </a:lnTo>
                  <a:moveTo>
                    <a:pt x="142847" y="68022"/>
                  </a:moveTo>
                  <a:lnTo>
                    <a:pt x="142847" y="176858"/>
                  </a:lnTo>
                  <a:moveTo>
                    <a:pt x="210870" y="95231"/>
                  </a:moveTo>
                  <a:lnTo>
                    <a:pt x="210870" y="149649"/>
                  </a:lnTo>
                  <a:moveTo>
                    <a:pt x="278892" y="176858"/>
                  </a:moveTo>
                  <a:lnTo>
                    <a:pt x="278892" y="68022"/>
                  </a:lnTo>
                </a:path>
              </a:pathLst>
            </a:custGeom>
            <a:noFill/>
            <a:ln w="11903">
              <a:solidFill>
                <a:srgbClr val="3CC583"/>
              </a:solidFill>
            </a:ln>
          </p:spPr>
          <p:txBody>
            <a:bodyPr rtlCol="0" anchor="ctr"/>
            <a:lstStyle/>
            <a:p>
              <a:pPr algn="ctr"/>
              <a:endParaRPr/>
            </a:p>
          </p:txBody>
        </p:sp>
        <p:sp>
          <p:nvSpPr>
            <p:cNvPr id="50" name="Rounded Rectangle 49">
              <a:extLst>
                <a:ext uri="{FF2B5EF4-FFF2-40B4-BE49-F238E27FC236}">
                  <a16:creationId xmlns:a16="http://schemas.microsoft.com/office/drawing/2014/main" id="{DF291E55-D1F4-8BFF-9A9D-F8533D54EF1B}"/>
                </a:ext>
              </a:extLst>
            </p:cNvPr>
            <p:cNvSpPr/>
            <p:nvPr/>
          </p:nvSpPr>
          <p:spPr>
            <a:xfrm>
              <a:off x="6050516" y="3746204"/>
              <a:ext cx="356324" cy="356325"/>
            </a:xfrm>
            <a:custGeom>
              <a:avLst/>
              <a:gdLst/>
              <a:ahLst/>
              <a:cxnLst/>
              <a:rect l="0" t="0" r="0" b="0"/>
              <a:pathLst>
                <a:path w="356324" h="356325">
                  <a:moveTo>
                    <a:pt x="308709" y="144434"/>
                  </a:moveTo>
                  <a:cubicBezTo>
                    <a:pt x="267442" y="144434"/>
                    <a:pt x="232627" y="119181"/>
                    <a:pt x="218342" y="82675"/>
                  </a:cubicBezTo>
                  <a:moveTo>
                    <a:pt x="295315" y="81585"/>
                  </a:moveTo>
                  <a:lnTo>
                    <a:pt x="246807" y="198399"/>
                  </a:lnTo>
                  <a:moveTo>
                    <a:pt x="156339" y="109516"/>
                  </a:moveTo>
                  <a:lnTo>
                    <a:pt x="273894" y="58628"/>
                  </a:lnTo>
                  <a:moveTo>
                    <a:pt x="334522" y="21802"/>
                  </a:moveTo>
                  <a:lnTo>
                    <a:pt x="356324" y="0"/>
                  </a:lnTo>
                  <a:moveTo>
                    <a:pt x="345215" y="47615"/>
                  </a:moveTo>
                  <a:cubicBezTo>
                    <a:pt x="345215" y="67776"/>
                    <a:pt x="328870" y="84121"/>
                    <a:pt x="308709" y="84121"/>
                  </a:cubicBezTo>
                  <a:cubicBezTo>
                    <a:pt x="288547" y="84121"/>
                    <a:pt x="272204" y="67776"/>
                    <a:pt x="272204" y="47615"/>
                  </a:cubicBezTo>
                  <a:cubicBezTo>
                    <a:pt x="272204" y="27454"/>
                    <a:pt x="288547" y="11110"/>
                    <a:pt x="308709" y="11110"/>
                  </a:cubicBezTo>
                  <a:cubicBezTo>
                    <a:pt x="328870" y="11110"/>
                    <a:pt x="345215" y="27454"/>
                    <a:pt x="345215" y="47615"/>
                  </a:cubicBezTo>
                  <a:close/>
                  <a:moveTo>
                    <a:pt x="0" y="356325"/>
                  </a:moveTo>
                  <a:cubicBezTo>
                    <a:pt x="19046" y="329342"/>
                    <a:pt x="50790" y="311883"/>
                    <a:pt x="87295" y="311883"/>
                  </a:cubicBezTo>
                  <a:cubicBezTo>
                    <a:pt x="123801" y="311883"/>
                    <a:pt x="155545" y="329342"/>
                    <a:pt x="174591" y="356325"/>
                  </a:cubicBezTo>
                  <a:moveTo>
                    <a:pt x="87297" y="119833"/>
                  </a:moveTo>
                  <a:lnTo>
                    <a:pt x="87297" y="167449"/>
                  </a:lnTo>
                  <a:moveTo>
                    <a:pt x="174591" y="213477"/>
                  </a:moveTo>
                  <a:lnTo>
                    <a:pt x="0" y="213477"/>
                  </a:lnTo>
                  <a:moveTo>
                    <a:pt x="22220" y="199192"/>
                  </a:moveTo>
                  <a:cubicBezTo>
                    <a:pt x="23807" y="164274"/>
                    <a:pt x="52377" y="135705"/>
                    <a:pt x="87295" y="135705"/>
                  </a:cubicBezTo>
                  <a:cubicBezTo>
                    <a:pt x="123801" y="135705"/>
                    <a:pt x="152371" y="164274"/>
                    <a:pt x="152371" y="200780"/>
                  </a:cubicBezTo>
                  <a:lnTo>
                    <a:pt x="152371" y="229349"/>
                  </a:lnTo>
                  <a:cubicBezTo>
                    <a:pt x="152371" y="265855"/>
                    <a:pt x="123801" y="294424"/>
                    <a:pt x="87295" y="294424"/>
                  </a:cubicBezTo>
                  <a:cubicBezTo>
                    <a:pt x="52377" y="294424"/>
                    <a:pt x="23807" y="265855"/>
                    <a:pt x="22220" y="230936"/>
                  </a:cubicBezTo>
                  <a:close/>
                </a:path>
              </a:pathLst>
            </a:custGeom>
            <a:noFill/>
            <a:ln w="11903">
              <a:solidFill>
                <a:srgbClr val="1EABDA"/>
              </a:solidFill>
            </a:ln>
          </p:spPr>
          <p:txBody>
            <a:bodyPr rtlCol="0" anchor="ctr"/>
            <a:lstStyle/>
            <a:p>
              <a:pPr algn="ctr"/>
              <a:endParaRPr/>
            </a:p>
          </p:txBody>
        </p:sp>
        <p:sp>
          <p:nvSpPr>
            <p:cNvPr id="53" name="Rounded Rectangle 72">
              <a:extLst>
                <a:ext uri="{FF2B5EF4-FFF2-40B4-BE49-F238E27FC236}">
                  <a16:creationId xmlns:a16="http://schemas.microsoft.com/office/drawing/2014/main" id="{500F4A7C-93D5-D99D-2811-A03EBE8B3230}"/>
                </a:ext>
              </a:extLst>
            </p:cNvPr>
            <p:cNvSpPr/>
            <p:nvPr/>
          </p:nvSpPr>
          <p:spPr>
            <a:xfrm>
              <a:off x="7541448" y="1991783"/>
              <a:ext cx="327431" cy="327431"/>
            </a:xfrm>
            <a:custGeom>
              <a:avLst/>
              <a:gdLst/>
              <a:ahLst/>
              <a:cxnLst/>
              <a:rect l="0" t="0" r="0" b="0"/>
              <a:pathLst>
                <a:path w="327431" h="327431">
                  <a:moveTo>
                    <a:pt x="327431" y="327431"/>
                  </a:moveTo>
                  <a:lnTo>
                    <a:pt x="0" y="327431"/>
                  </a:lnTo>
                  <a:moveTo>
                    <a:pt x="128125" y="327431"/>
                  </a:moveTo>
                  <a:lnTo>
                    <a:pt x="0" y="327431"/>
                  </a:lnTo>
                  <a:lnTo>
                    <a:pt x="0" y="106771"/>
                  </a:lnTo>
                  <a:cubicBezTo>
                    <a:pt x="0" y="102840"/>
                    <a:pt x="3186" y="99653"/>
                    <a:pt x="7118" y="99653"/>
                  </a:cubicBezTo>
                  <a:lnTo>
                    <a:pt x="121007" y="99653"/>
                  </a:lnTo>
                  <a:cubicBezTo>
                    <a:pt x="124938" y="99653"/>
                    <a:pt x="128125" y="102840"/>
                    <a:pt x="128125" y="106771"/>
                  </a:cubicBezTo>
                  <a:close/>
                  <a:moveTo>
                    <a:pt x="298959" y="327431"/>
                  </a:moveTo>
                  <a:lnTo>
                    <a:pt x="242014" y="327431"/>
                  </a:lnTo>
                  <a:lnTo>
                    <a:pt x="242014" y="192188"/>
                  </a:lnTo>
                  <a:cubicBezTo>
                    <a:pt x="242014" y="188257"/>
                    <a:pt x="245201" y="185070"/>
                    <a:pt x="249132" y="185070"/>
                  </a:cubicBezTo>
                  <a:lnTo>
                    <a:pt x="291841" y="185070"/>
                  </a:lnTo>
                  <a:cubicBezTo>
                    <a:pt x="295772" y="185070"/>
                    <a:pt x="298959" y="188257"/>
                    <a:pt x="298959" y="192188"/>
                  </a:cubicBezTo>
                  <a:close/>
                  <a:moveTo>
                    <a:pt x="213542" y="327431"/>
                  </a:moveTo>
                  <a:lnTo>
                    <a:pt x="156597" y="327431"/>
                  </a:lnTo>
                  <a:lnTo>
                    <a:pt x="156597" y="192188"/>
                  </a:lnTo>
                  <a:cubicBezTo>
                    <a:pt x="156597" y="188257"/>
                    <a:pt x="159784" y="185070"/>
                    <a:pt x="163715" y="185070"/>
                  </a:cubicBezTo>
                  <a:lnTo>
                    <a:pt x="206424" y="185070"/>
                  </a:lnTo>
                  <a:cubicBezTo>
                    <a:pt x="210355" y="185070"/>
                    <a:pt x="213542" y="188257"/>
                    <a:pt x="213542" y="192188"/>
                  </a:cubicBezTo>
                  <a:close/>
                  <a:moveTo>
                    <a:pt x="85417" y="99653"/>
                  </a:moveTo>
                  <a:lnTo>
                    <a:pt x="42708" y="99653"/>
                  </a:lnTo>
                  <a:lnTo>
                    <a:pt x="42708" y="78298"/>
                  </a:lnTo>
                  <a:cubicBezTo>
                    <a:pt x="42708" y="74367"/>
                    <a:pt x="45895" y="71180"/>
                    <a:pt x="49826" y="71180"/>
                  </a:cubicBezTo>
                  <a:lnTo>
                    <a:pt x="78298" y="71180"/>
                  </a:lnTo>
                  <a:cubicBezTo>
                    <a:pt x="82230" y="71180"/>
                    <a:pt x="85417" y="74367"/>
                    <a:pt x="85417" y="78298"/>
                  </a:cubicBezTo>
                  <a:close/>
                  <a:moveTo>
                    <a:pt x="56944" y="71180"/>
                  </a:moveTo>
                  <a:lnTo>
                    <a:pt x="56944" y="14236"/>
                  </a:lnTo>
                  <a:moveTo>
                    <a:pt x="99653" y="142361"/>
                  </a:moveTo>
                  <a:lnTo>
                    <a:pt x="28472" y="142361"/>
                  </a:lnTo>
                  <a:moveTo>
                    <a:pt x="99653" y="185070"/>
                  </a:moveTo>
                  <a:lnTo>
                    <a:pt x="28472" y="185070"/>
                  </a:lnTo>
                  <a:moveTo>
                    <a:pt x="99653" y="227778"/>
                  </a:moveTo>
                  <a:lnTo>
                    <a:pt x="28472" y="227778"/>
                  </a:lnTo>
                  <a:moveTo>
                    <a:pt x="99653" y="270487"/>
                  </a:moveTo>
                  <a:lnTo>
                    <a:pt x="28472" y="270487"/>
                  </a:lnTo>
                  <a:moveTo>
                    <a:pt x="135243" y="56944"/>
                  </a:moveTo>
                  <a:cubicBezTo>
                    <a:pt x="154899" y="56944"/>
                    <a:pt x="170834" y="72879"/>
                    <a:pt x="170834" y="92535"/>
                  </a:cubicBezTo>
                  <a:moveTo>
                    <a:pt x="135243" y="28472"/>
                  </a:moveTo>
                  <a:cubicBezTo>
                    <a:pt x="170624" y="28472"/>
                    <a:pt x="199306" y="57154"/>
                    <a:pt x="199306" y="92535"/>
                  </a:cubicBezTo>
                  <a:moveTo>
                    <a:pt x="135243" y="0"/>
                  </a:moveTo>
                  <a:cubicBezTo>
                    <a:pt x="186349" y="0"/>
                    <a:pt x="227778" y="41429"/>
                    <a:pt x="227778" y="92535"/>
                  </a:cubicBezTo>
                </a:path>
              </a:pathLst>
            </a:custGeom>
            <a:noFill/>
            <a:ln w="10677">
              <a:solidFill>
                <a:srgbClr val="92BD39"/>
              </a:solidFill>
            </a:ln>
          </p:spPr>
          <p:txBody>
            <a:bodyPr rtlCol="0" anchor="ctr"/>
            <a:lstStyle/>
            <a:p>
              <a:pPr algn="ctr"/>
              <a:endParaRPr/>
            </a:p>
          </p:txBody>
        </p:sp>
        <p:sp>
          <p:nvSpPr>
            <p:cNvPr id="54" name="Rounded Rectangle 19">
              <a:extLst>
                <a:ext uri="{FF2B5EF4-FFF2-40B4-BE49-F238E27FC236}">
                  <a16:creationId xmlns:a16="http://schemas.microsoft.com/office/drawing/2014/main" id="{27CF0160-356B-4565-E623-522DC176B2DC}"/>
                </a:ext>
              </a:extLst>
            </p:cNvPr>
            <p:cNvSpPr/>
            <p:nvPr/>
          </p:nvSpPr>
          <p:spPr>
            <a:xfrm>
              <a:off x="5365457" y="4598526"/>
              <a:ext cx="298759" cy="365054"/>
            </a:xfrm>
            <a:custGeom>
              <a:avLst/>
              <a:gdLst/>
              <a:ahLst/>
              <a:cxnLst/>
              <a:rect l="0" t="0" r="0" b="0"/>
              <a:pathLst>
                <a:path w="438150" h="438150">
                  <a:moveTo>
                    <a:pt x="28575" y="266700"/>
                  </a:moveTo>
                  <a:lnTo>
                    <a:pt x="28575" y="438150"/>
                  </a:lnTo>
                  <a:moveTo>
                    <a:pt x="104775" y="266700"/>
                  </a:moveTo>
                  <a:lnTo>
                    <a:pt x="104775" y="438150"/>
                  </a:lnTo>
                  <a:moveTo>
                    <a:pt x="200025" y="266700"/>
                  </a:moveTo>
                  <a:lnTo>
                    <a:pt x="200025" y="438150"/>
                  </a:lnTo>
                  <a:moveTo>
                    <a:pt x="295275" y="266700"/>
                  </a:moveTo>
                  <a:lnTo>
                    <a:pt x="295275" y="438150"/>
                  </a:lnTo>
                  <a:moveTo>
                    <a:pt x="371475" y="266700"/>
                  </a:moveTo>
                  <a:lnTo>
                    <a:pt x="371475" y="438150"/>
                  </a:lnTo>
                  <a:moveTo>
                    <a:pt x="152400" y="266700"/>
                  </a:moveTo>
                  <a:lnTo>
                    <a:pt x="152400" y="438150"/>
                  </a:lnTo>
                  <a:moveTo>
                    <a:pt x="371475" y="152400"/>
                  </a:moveTo>
                  <a:lnTo>
                    <a:pt x="371475" y="0"/>
                  </a:lnTo>
                  <a:moveTo>
                    <a:pt x="295275" y="152400"/>
                  </a:moveTo>
                  <a:lnTo>
                    <a:pt x="295275" y="0"/>
                  </a:lnTo>
                  <a:moveTo>
                    <a:pt x="152400" y="152400"/>
                  </a:moveTo>
                  <a:lnTo>
                    <a:pt x="152400" y="0"/>
                  </a:lnTo>
                  <a:moveTo>
                    <a:pt x="104775" y="0"/>
                  </a:moveTo>
                  <a:lnTo>
                    <a:pt x="104775" y="152400"/>
                  </a:lnTo>
                  <a:moveTo>
                    <a:pt x="28575" y="152400"/>
                  </a:moveTo>
                  <a:lnTo>
                    <a:pt x="28575" y="0"/>
                  </a:lnTo>
                  <a:moveTo>
                    <a:pt x="419100" y="266700"/>
                  </a:moveTo>
                  <a:lnTo>
                    <a:pt x="419100" y="438150"/>
                  </a:lnTo>
                  <a:moveTo>
                    <a:pt x="419100" y="152400"/>
                  </a:moveTo>
                  <a:lnTo>
                    <a:pt x="419100" y="0"/>
                  </a:lnTo>
                  <a:moveTo>
                    <a:pt x="200025" y="152400"/>
                  </a:moveTo>
                  <a:lnTo>
                    <a:pt x="200025" y="0"/>
                  </a:lnTo>
                  <a:moveTo>
                    <a:pt x="247650" y="266700"/>
                  </a:moveTo>
                  <a:lnTo>
                    <a:pt x="247650" y="438150"/>
                  </a:lnTo>
                  <a:moveTo>
                    <a:pt x="247650" y="152400"/>
                  </a:moveTo>
                  <a:lnTo>
                    <a:pt x="247650" y="0"/>
                  </a:lnTo>
                  <a:moveTo>
                    <a:pt x="0" y="209550"/>
                  </a:moveTo>
                  <a:lnTo>
                    <a:pt x="438150" y="209550"/>
                  </a:lnTo>
                </a:path>
              </a:pathLst>
            </a:custGeom>
            <a:solidFill>
              <a:srgbClr val="4E88E7"/>
            </a:solidFill>
            <a:ln w="14287">
              <a:solidFill>
                <a:srgbClr val="4E88E7"/>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p>
          </p:txBody>
        </p:sp>
      </p:grpSp>
      <p:sp>
        <p:nvSpPr>
          <p:cNvPr id="37" name="Rectangle 36">
            <a:extLst>
              <a:ext uri="{FF2B5EF4-FFF2-40B4-BE49-F238E27FC236}">
                <a16:creationId xmlns:a16="http://schemas.microsoft.com/office/drawing/2014/main" id="{08085CB6-2643-CF71-D04F-6F268556422A}"/>
              </a:ext>
            </a:extLst>
          </p:cNvPr>
          <p:cNvSpPr/>
          <p:nvPr/>
        </p:nvSpPr>
        <p:spPr>
          <a:xfrm>
            <a:off x="5365437" y="350905"/>
            <a:ext cx="2955535" cy="1051114"/>
          </a:xfrm>
          <a:prstGeom prst="rect">
            <a:avLst/>
          </a:prstGeom>
          <a:noFill/>
          <a:ln w="57150">
            <a:solidFill>
              <a:srgbClr val="C4DC9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844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2BB8F-F5C3-C449-B2D7-F64DFFDE4C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C18C5-B814-F7CA-A443-2DE85F98EEAC}"/>
              </a:ext>
            </a:extLst>
          </p:cNvPr>
          <p:cNvSpPr>
            <a:spLocks noGrp="1"/>
          </p:cNvSpPr>
          <p:nvPr>
            <p:ph type="title"/>
          </p:nvPr>
        </p:nvSpPr>
        <p:spPr>
          <a:xfrm>
            <a:off x="309563" y="160020"/>
            <a:ext cx="11369040" cy="561023"/>
          </a:xfrm>
        </p:spPr>
        <p:txBody>
          <a:bodyPr>
            <a:normAutofit/>
          </a:bodyPr>
          <a:lstStyle/>
          <a:p>
            <a:r>
              <a:rPr lang="en-US" sz="3200" b="1" dirty="0">
                <a:solidFill>
                  <a:srgbClr val="1EABDA"/>
                </a:solidFill>
                <a:latin typeface="Roboto"/>
                <a:cs typeface="Arial"/>
              </a:rPr>
              <a:t>Exercise 4: Implement array in a scenario over terrain</a:t>
            </a:r>
            <a:endParaRPr lang="en-US" sz="3200" b="1" dirty="0">
              <a:latin typeface="Roboto"/>
              <a:cs typeface="Arial"/>
            </a:endParaRPr>
          </a:p>
        </p:txBody>
      </p:sp>
      <p:sp>
        <p:nvSpPr>
          <p:cNvPr id="3" name="Content Placeholder 2">
            <a:extLst>
              <a:ext uri="{FF2B5EF4-FFF2-40B4-BE49-F238E27FC236}">
                <a16:creationId xmlns:a16="http://schemas.microsoft.com/office/drawing/2014/main" id="{0F543144-5BB2-EF0D-EF11-D650D488CF73}"/>
              </a:ext>
            </a:extLst>
          </p:cNvPr>
          <p:cNvSpPr>
            <a:spLocks noGrp="1"/>
          </p:cNvSpPr>
          <p:nvPr>
            <p:ph idx="1"/>
          </p:nvPr>
        </p:nvSpPr>
        <p:spPr>
          <a:xfrm>
            <a:off x="307794" y="919706"/>
            <a:ext cx="10515600" cy="5798185"/>
          </a:xfrm>
        </p:spPr>
        <p:txBody>
          <a:bodyPr vert="horz" lIns="91440" tIns="45720" rIns="91440" bIns="45720" rtlCol="0" anchor="t">
            <a:noAutofit/>
          </a:bodyPr>
          <a:lstStyle/>
          <a:p>
            <a:pPr marL="0" indent="0">
              <a:buNone/>
            </a:pPr>
            <a:r>
              <a:rPr lang="en-US" dirty="0">
                <a:latin typeface="Arial"/>
                <a:cs typeface="Arial"/>
              </a:rPr>
              <a:t>Goals: </a:t>
            </a:r>
          </a:p>
          <a:p>
            <a:pPr lvl="1">
              <a:buClr>
                <a:schemeClr val="accent1"/>
              </a:buClr>
            </a:pPr>
            <a:r>
              <a:rPr lang="en-US" dirty="0">
                <a:latin typeface="Arial"/>
                <a:cs typeface="Arial"/>
              </a:rPr>
              <a:t>Deploy antenna array in real world scenario over a terrain</a:t>
            </a:r>
          </a:p>
          <a:p>
            <a:pPr lvl="1">
              <a:buClr>
                <a:schemeClr val="accent1"/>
              </a:buClr>
            </a:pPr>
            <a:endParaRPr lang="en-US" dirty="0">
              <a:latin typeface="Arial"/>
              <a:cs typeface="Arial"/>
            </a:endParaRPr>
          </a:p>
          <a:p>
            <a:pPr lvl="1">
              <a:buClr>
                <a:schemeClr val="accent1"/>
              </a:buClr>
            </a:pPr>
            <a:r>
              <a:rPr lang="en-US" dirty="0">
                <a:latin typeface="Arial"/>
                <a:cs typeface="Arial"/>
              </a:rPr>
              <a:t>Create RF Scenario using Antenna Toolbox </a:t>
            </a:r>
            <a:r>
              <a:rPr lang="en-US" dirty="0" err="1">
                <a:latin typeface="Arial"/>
                <a:cs typeface="Arial"/>
              </a:rPr>
              <a:t>Siteviewer</a:t>
            </a:r>
            <a:r>
              <a:rPr lang="en-US" dirty="0">
                <a:latin typeface="Arial"/>
                <a:cs typeface="Arial"/>
              </a:rPr>
              <a:t> (transmit and receive sites) </a:t>
            </a:r>
          </a:p>
          <a:p>
            <a:pPr lvl="2">
              <a:buClr>
                <a:schemeClr val="accent1"/>
              </a:buClr>
            </a:pPr>
            <a:endParaRPr lang="en-US">
              <a:latin typeface="Arial"/>
              <a:cs typeface="Arial"/>
            </a:endParaRPr>
          </a:p>
          <a:p>
            <a:pPr lvl="1">
              <a:buClr>
                <a:schemeClr val="accent1"/>
              </a:buClr>
            </a:pPr>
            <a:r>
              <a:rPr lang="en-US" dirty="0">
                <a:latin typeface="Arial"/>
                <a:cs typeface="Arial"/>
              </a:rPr>
              <a:t>Verify Line-of-Sight Link Visibility and measure received signal and interference power levels</a:t>
            </a:r>
          </a:p>
          <a:p>
            <a:pPr lvl="2">
              <a:buClr>
                <a:schemeClr val="accent1"/>
              </a:buClr>
            </a:pPr>
            <a:endParaRPr lang="en-US" dirty="0">
              <a:latin typeface="Arial"/>
              <a:cs typeface="Arial"/>
            </a:endParaRPr>
          </a:p>
          <a:p>
            <a:pPr lvl="1">
              <a:buClr>
                <a:schemeClr val="accent1"/>
              </a:buClr>
            </a:pPr>
            <a:r>
              <a:rPr lang="en-US" dirty="0">
                <a:latin typeface="Arial"/>
                <a:cs typeface="Arial"/>
              </a:rPr>
              <a:t>Implement Interference Nulling Workflow using MVDR Beamformer</a:t>
            </a:r>
          </a:p>
          <a:p>
            <a:pPr marL="914400" lvl="2" indent="0">
              <a:buClr>
                <a:schemeClr val="accent1"/>
              </a:buClr>
              <a:buNone/>
            </a:pPr>
            <a:br>
              <a:rPr lang="en-US" dirty="0">
                <a:latin typeface="Arial"/>
                <a:cs typeface="Arial"/>
              </a:rPr>
            </a:br>
            <a:endParaRPr lang="en-US" sz="1600">
              <a:latin typeface="Arial"/>
              <a:cs typeface="Arial"/>
            </a:endParaRPr>
          </a:p>
          <a:p>
            <a:pPr lvl="1">
              <a:buClr>
                <a:schemeClr val="accent1"/>
              </a:buClr>
            </a:pPr>
            <a:endParaRPr lang="en-US">
              <a:latin typeface="Arial"/>
              <a:cs typeface="Arial"/>
            </a:endParaRPr>
          </a:p>
          <a:p>
            <a:pPr marL="800735" lvl="1" indent="-343535"/>
            <a:endParaRPr lang="en-US"/>
          </a:p>
          <a:p>
            <a:pPr marL="744220" lvl="1" indent="-286385">
              <a:buFont typeface="Arial" pitchFamily="2" charset="2"/>
              <a:buChar char="•"/>
            </a:pPr>
            <a:endParaRPr lang="en-US">
              <a:latin typeface="Arial"/>
              <a:cs typeface="Arial"/>
            </a:endParaRPr>
          </a:p>
          <a:p>
            <a:pPr marL="0" indent="0">
              <a:buNone/>
            </a:pPr>
            <a:endParaRPr lang="en-US"/>
          </a:p>
        </p:txBody>
      </p:sp>
    </p:spTree>
    <p:extLst>
      <p:ext uri="{BB962C8B-B14F-4D97-AF65-F5344CB8AC3E}">
        <p14:creationId xmlns:p14="http://schemas.microsoft.com/office/powerpoint/2010/main" val="3129855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D8400E4B-0A44-4535-8FD9-C143B295E1AE}"/>
              </a:ext>
            </a:extLst>
          </p:cNvPr>
          <p:cNvSpPr/>
          <p:nvPr/>
        </p:nvSpPr>
        <p:spPr>
          <a:xfrm>
            <a:off x="5284098" y="3307690"/>
            <a:ext cx="1884161" cy="1471729"/>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2"/>
                </a:solidFill>
                <a:latin typeface="Arial" pitchFamily="34" charset="0"/>
                <a:cs typeface="Arial" pitchFamily="34" charset="0"/>
              </a:rPr>
              <a:t>Antenna Toolbox</a:t>
            </a:r>
          </a:p>
        </p:txBody>
      </p:sp>
      <p:grpSp>
        <p:nvGrpSpPr>
          <p:cNvPr id="3" name="Group 2">
            <a:extLst>
              <a:ext uri="{FF2B5EF4-FFF2-40B4-BE49-F238E27FC236}">
                <a16:creationId xmlns:a16="http://schemas.microsoft.com/office/drawing/2014/main" id="{C7220FD6-C12A-4289-AA29-FF0476784AB7}"/>
              </a:ext>
            </a:extLst>
          </p:cNvPr>
          <p:cNvGrpSpPr/>
          <p:nvPr/>
        </p:nvGrpSpPr>
        <p:grpSpPr>
          <a:xfrm>
            <a:off x="5059729" y="1351526"/>
            <a:ext cx="2171909" cy="1956164"/>
            <a:chOff x="5059729" y="1351526"/>
            <a:chExt cx="2171909" cy="1956164"/>
          </a:xfrm>
        </p:grpSpPr>
        <p:sp>
          <p:nvSpPr>
            <p:cNvPr id="5" name="TextBox 4">
              <a:extLst>
                <a:ext uri="{FF2B5EF4-FFF2-40B4-BE49-F238E27FC236}">
                  <a16:creationId xmlns:a16="http://schemas.microsoft.com/office/drawing/2014/main" id="{03A84852-E1FE-496C-BD15-8F66DBCE61ED}"/>
                </a:ext>
              </a:extLst>
            </p:cNvPr>
            <p:cNvSpPr txBox="1"/>
            <p:nvPr/>
          </p:nvSpPr>
          <p:spPr>
            <a:xfrm>
              <a:off x="5733895" y="2375678"/>
              <a:ext cx="984565"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Design</a:t>
              </a:r>
            </a:p>
          </p:txBody>
        </p:sp>
        <p:pic>
          <p:nvPicPr>
            <p:cNvPr id="31" name="Picture 30">
              <a:extLst>
                <a:ext uri="{FF2B5EF4-FFF2-40B4-BE49-F238E27FC236}">
                  <a16:creationId xmlns:a16="http://schemas.microsoft.com/office/drawing/2014/main" id="{4CCD04C4-FE22-41EA-B68B-BB7248AA3AA5}"/>
                </a:ext>
              </a:extLst>
            </p:cNvPr>
            <p:cNvPicPr>
              <a:picLocks noChangeAspect="1"/>
            </p:cNvPicPr>
            <p:nvPr/>
          </p:nvPicPr>
          <p:blipFill rotWithShape="1">
            <a:blip r:embed="rId2"/>
            <a:srcRect r="52318"/>
            <a:stretch/>
          </p:blipFill>
          <p:spPr>
            <a:xfrm>
              <a:off x="5059729" y="1351526"/>
              <a:ext cx="2171909" cy="1069929"/>
            </a:xfrm>
            <a:prstGeom prst="rect">
              <a:avLst/>
            </a:prstGeom>
            <a:ln w="6350">
              <a:noFill/>
            </a:ln>
          </p:spPr>
        </p:pic>
        <p:cxnSp>
          <p:nvCxnSpPr>
            <p:cNvPr id="4" name="Straight Arrow Connector 3">
              <a:extLst>
                <a:ext uri="{FF2B5EF4-FFF2-40B4-BE49-F238E27FC236}">
                  <a16:creationId xmlns:a16="http://schemas.microsoft.com/office/drawing/2014/main" id="{BEE5BCB1-6258-47AB-8F4A-E9BDF517EFFD}"/>
                </a:ext>
              </a:extLst>
            </p:cNvPr>
            <p:cNvCxnSpPr>
              <a:cxnSpLocks/>
              <a:stCxn id="29" idx="0"/>
              <a:endCxn id="5" idx="2"/>
            </p:cNvCxnSpPr>
            <p:nvPr/>
          </p:nvCxnSpPr>
          <p:spPr>
            <a:xfrm flipH="1" flipV="1">
              <a:off x="6226178" y="2775788"/>
              <a:ext cx="1" cy="531902"/>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79971FC9-A93B-481A-979C-A0D025DCFD3B}"/>
              </a:ext>
            </a:extLst>
          </p:cNvPr>
          <p:cNvGrpSpPr/>
          <p:nvPr/>
        </p:nvGrpSpPr>
        <p:grpSpPr>
          <a:xfrm>
            <a:off x="6892330" y="1430188"/>
            <a:ext cx="3669617" cy="2093032"/>
            <a:chOff x="6892330" y="1430188"/>
            <a:chExt cx="3669617" cy="2093032"/>
          </a:xfrm>
        </p:grpSpPr>
        <p:sp>
          <p:nvSpPr>
            <p:cNvPr id="14" name="TextBox 13">
              <a:extLst>
                <a:ext uri="{FF2B5EF4-FFF2-40B4-BE49-F238E27FC236}">
                  <a16:creationId xmlns:a16="http://schemas.microsoft.com/office/drawing/2014/main" id="{AA861730-BE30-4542-AEA7-18BBD3728FCA}"/>
                </a:ext>
              </a:extLst>
            </p:cNvPr>
            <p:cNvSpPr txBox="1"/>
            <p:nvPr/>
          </p:nvSpPr>
          <p:spPr>
            <a:xfrm>
              <a:off x="7909838" y="2881021"/>
              <a:ext cx="1141659"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Analysis</a:t>
              </a:r>
            </a:p>
          </p:txBody>
        </p:sp>
        <p:pic>
          <p:nvPicPr>
            <p:cNvPr id="32" name="Picture 31">
              <a:extLst>
                <a:ext uri="{FF2B5EF4-FFF2-40B4-BE49-F238E27FC236}">
                  <a16:creationId xmlns:a16="http://schemas.microsoft.com/office/drawing/2014/main" id="{910058D3-271B-4CEC-ADF7-E5A684F6A163}"/>
                </a:ext>
              </a:extLst>
            </p:cNvPr>
            <p:cNvPicPr>
              <a:picLocks noChangeAspect="1"/>
            </p:cNvPicPr>
            <p:nvPr/>
          </p:nvPicPr>
          <p:blipFill>
            <a:blip r:embed="rId3"/>
            <a:stretch>
              <a:fillRect/>
            </a:stretch>
          </p:blipFill>
          <p:spPr>
            <a:xfrm>
              <a:off x="8244352" y="1430188"/>
              <a:ext cx="2317595" cy="1399204"/>
            </a:xfrm>
            <a:prstGeom prst="rect">
              <a:avLst/>
            </a:prstGeom>
            <a:ln w="6350">
              <a:noFill/>
            </a:ln>
          </p:spPr>
        </p:pic>
        <p:cxnSp>
          <p:nvCxnSpPr>
            <p:cNvPr id="10" name="Straight Arrow Connector 9">
              <a:extLst>
                <a:ext uri="{FF2B5EF4-FFF2-40B4-BE49-F238E27FC236}">
                  <a16:creationId xmlns:a16="http://schemas.microsoft.com/office/drawing/2014/main" id="{7862389B-657A-41BD-A876-3748E21EEAF3}"/>
                </a:ext>
              </a:extLst>
            </p:cNvPr>
            <p:cNvCxnSpPr>
              <a:cxnSpLocks/>
              <a:stCxn id="29" idx="7"/>
              <a:endCxn id="14" idx="1"/>
            </p:cNvCxnSpPr>
            <p:nvPr/>
          </p:nvCxnSpPr>
          <p:spPr>
            <a:xfrm flipV="1">
              <a:off x="6892330" y="3081076"/>
              <a:ext cx="1017508" cy="442144"/>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7A25549-1209-4B7D-B251-370A55FADAB6}"/>
              </a:ext>
            </a:extLst>
          </p:cNvPr>
          <p:cNvGrpSpPr/>
          <p:nvPr/>
        </p:nvGrpSpPr>
        <p:grpSpPr>
          <a:xfrm>
            <a:off x="950827" y="4563889"/>
            <a:ext cx="4609200" cy="1904552"/>
            <a:chOff x="8347686" y="2832550"/>
            <a:chExt cx="4609200" cy="1904552"/>
          </a:xfrm>
        </p:grpSpPr>
        <p:sp>
          <p:nvSpPr>
            <p:cNvPr id="15" name="TextBox 14">
              <a:extLst>
                <a:ext uri="{FF2B5EF4-FFF2-40B4-BE49-F238E27FC236}">
                  <a16:creationId xmlns:a16="http://schemas.microsoft.com/office/drawing/2014/main" id="{AC63A75D-AEF3-42C3-BB8D-F914570FEAEE}"/>
                </a:ext>
              </a:extLst>
            </p:cNvPr>
            <p:cNvSpPr txBox="1"/>
            <p:nvPr/>
          </p:nvSpPr>
          <p:spPr>
            <a:xfrm>
              <a:off x="10743763" y="3812717"/>
              <a:ext cx="141096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Installation</a:t>
              </a:r>
            </a:p>
          </p:txBody>
        </p:sp>
        <p:pic>
          <p:nvPicPr>
            <p:cNvPr id="33" name="Picture 32">
              <a:extLst>
                <a:ext uri="{FF2B5EF4-FFF2-40B4-BE49-F238E27FC236}">
                  <a16:creationId xmlns:a16="http://schemas.microsoft.com/office/drawing/2014/main" id="{28C774CC-4B39-4876-8587-845080C86EAE}"/>
                </a:ext>
              </a:extLst>
            </p:cNvPr>
            <p:cNvPicPr>
              <a:picLocks noChangeAspect="1"/>
            </p:cNvPicPr>
            <p:nvPr/>
          </p:nvPicPr>
          <p:blipFill>
            <a:blip r:embed="rId4"/>
            <a:stretch>
              <a:fillRect/>
            </a:stretch>
          </p:blipFill>
          <p:spPr>
            <a:xfrm>
              <a:off x="8347686" y="3265374"/>
              <a:ext cx="2419245" cy="1471728"/>
            </a:xfrm>
            <a:prstGeom prst="rect">
              <a:avLst/>
            </a:prstGeom>
            <a:ln w="6350">
              <a:noFill/>
            </a:ln>
          </p:spPr>
        </p:pic>
        <p:cxnSp>
          <p:nvCxnSpPr>
            <p:cNvPr id="13" name="Straight Arrow Connector 12">
              <a:extLst>
                <a:ext uri="{FF2B5EF4-FFF2-40B4-BE49-F238E27FC236}">
                  <a16:creationId xmlns:a16="http://schemas.microsoft.com/office/drawing/2014/main" id="{BFD90B7A-9B97-41FC-A56A-F42D6D2DF370}"/>
                </a:ext>
              </a:extLst>
            </p:cNvPr>
            <p:cNvCxnSpPr>
              <a:cxnSpLocks/>
              <a:stCxn id="29" idx="3"/>
            </p:cNvCxnSpPr>
            <p:nvPr/>
          </p:nvCxnSpPr>
          <p:spPr>
            <a:xfrm flipH="1">
              <a:off x="12066566" y="2832550"/>
              <a:ext cx="890320" cy="1083221"/>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625D461-485B-4527-94B8-7967977E0669}"/>
              </a:ext>
            </a:extLst>
          </p:cNvPr>
          <p:cNvGrpSpPr/>
          <p:nvPr/>
        </p:nvGrpSpPr>
        <p:grpSpPr>
          <a:xfrm>
            <a:off x="7168259" y="3260232"/>
            <a:ext cx="4587190" cy="1471729"/>
            <a:chOff x="6792012" y="5196152"/>
            <a:chExt cx="4587190" cy="1471729"/>
          </a:xfrm>
        </p:grpSpPr>
        <p:sp>
          <p:nvSpPr>
            <p:cNvPr id="16" name="TextBox 15">
              <a:extLst>
                <a:ext uri="{FF2B5EF4-FFF2-40B4-BE49-F238E27FC236}">
                  <a16:creationId xmlns:a16="http://schemas.microsoft.com/office/drawing/2014/main" id="{241F002A-7044-44D3-BDD0-DF8B2970EB69}"/>
                </a:ext>
              </a:extLst>
            </p:cNvPr>
            <p:cNvSpPr txBox="1"/>
            <p:nvPr/>
          </p:nvSpPr>
          <p:spPr>
            <a:xfrm>
              <a:off x="7183683" y="5803010"/>
              <a:ext cx="1609736"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Optimization</a:t>
              </a:r>
            </a:p>
          </p:txBody>
        </p:sp>
        <p:pic>
          <p:nvPicPr>
            <p:cNvPr id="34" name="Picture 33">
              <a:extLst>
                <a:ext uri="{FF2B5EF4-FFF2-40B4-BE49-F238E27FC236}">
                  <a16:creationId xmlns:a16="http://schemas.microsoft.com/office/drawing/2014/main" id="{F918EDE1-7B09-42CB-90E8-17295DA0785B}"/>
                </a:ext>
              </a:extLst>
            </p:cNvPr>
            <p:cNvPicPr>
              <a:picLocks noChangeAspect="1"/>
            </p:cNvPicPr>
            <p:nvPr/>
          </p:nvPicPr>
          <p:blipFill>
            <a:blip r:embed="rId5"/>
            <a:stretch>
              <a:fillRect/>
            </a:stretch>
          </p:blipFill>
          <p:spPr>
            <a:xfrm>
              <a:off x="8785230" y="5196152"/>
              <a:ext cx="2593972" cy="1471729"/>
            </a:xfrm>
            <a:prstGeom prst="rect">
              <a:avLst/>
            </a:prstGeom>
            <a:ln w="6350">
              <a:noFill/>
            </a:ln>
          </p:spPr>
        </p:pic>
        <p:cxnSp>
          <p:nvCxnSpPr>
            <p:cNvPr id="21" name="Straight Arrow Connector 20">
              <a:extLst>
                <a:ext uri="{FF2B5EF4-FFF2-40B4-BE49-F238E27FC236}">
                  <a16:creationId xmlns:a16="http://schemas.microsoft.com/office/drawing/2014/main" id="{118609AA-B16E-41ED-A00C-8A47B4B51854}"/>
                </a:ext>
              </a:extLst>
            </p:cNvPr>
            <p:cNvCxnSpPr>
              <a:cxnSpLocks/>
              <a:stCxn id="29" idx="6"/>
            </p:cNvCxnSpPr>
            <p:nvPr/>
          </p:nvCxnSpPr>
          <p:spPr>
            <a:xfrm>
              <a:off x="6792012" y="5979475"/>
              <a:ext cx="451741" cy="7098"/>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A478207-3897-48AB-B028-50049405FB11}"/>
              </a:ext>
            </a:extLst>
          </p:cNvPr>
          <p:cNvGrpSpPr/>
          <p:nvPr/>
        </p:nvGrpSpPr>
        <p:grpSpPr>
          <a:xfrm>
            <a:off x="6892330" y="4563889"/>
            <a:ext cx="4074487" cy="2013885"/>
            <a:chOff x="1280727" y="4476113"/>
            <a:chExt cx="4074487" cy="2013885"/>
          </a:xfrm>
        </p:grpSpPr>
        <p:sp>
          <p:nvSpPr>
            <p:cNvPr id="17" name="TextBox 16">
              <a:extLst>
                <a:ext uri="{FF2B5EF4-FFF2-40B4-BE49-F238E27FC236}">
                  <a16:creationId xmlns:a16="http://schemas.microsoft.com/office/drawing/2014/main" id="{489EF127-5E85-4438-AFAE-AF0E63B1A5FD}"/>
                </a:ext>
              </a:extLst>
            </p:cNvPr>
            <p:cNvSpPr txBox="1"/>
            <p:nvPr/>
          </p:nvSpPr>
          <p:spPr>
            <a:xfrm>
              <a:off x="2160624" y="5456280"/>
              <a:ext cx="145424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Fabrication</a:t>
              </a:r>
            </a:p>
          </p:txBody>
        </p:sp>
        <p:pic>
          <p:nvPicPr>
            <p:cNvPr id="35" name="Picture 34">
              <a:extLst>
                <a:ext uri="{FF2B5EF4-FFF2-40B4-BE49-F238E27FC236}">
                  <a16:creationId xmlns:a16="http://schemas.microsoft.com/office/drawing/2014/main" id="{C41B32BC-1E30-4C61-876D-9253826CD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2353" y="5093824"/>
              <a:ext cx="1632861" cy="1396174"/>
            </a:xfrm>
            <a:prstGeom prst="rect">
              <a:avLst/>
            </a:prstGeom>
            <a:ln w="6350">
              <a:noFill/>
            </a:ln>
          </p:spPr>
        </p:pic>
        <p:cxnSp>
          <p:nvCxnSpPr>
            <p:cNvPr id="48" name="Straight Arrow Connector 47">
              <a:extLst>
                <a:ext uri="{FF2B5EF4-FFF2-40B4-BE49-F238E27FC236}">
                  <a16:creationId xmlns:a16="http://schemas.microsoft.com/office/drawing/2014/main" id="{B877C9E0-B18F-4731-8AF4-864EF347FD5B}"/>
                </a:ext>
              </a:extLst>
            </p:cNvPr>
            <p:cNvCxnSpPr>
              <a:cxnSpLocks/>
              <a:stCxn id="29" idx="5"/>
            </p:cNvCxnSpPr>
            <p:nvPr/>
          </p:nvCxnSpPr>
          <p:spPr>
            <a:xfrm>
              <a:off x="1280727" y="4476113"/>
              <a:ext cx="969513" cy="1083221"/>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337CA5C-E9FE-4CB4-853D-C6A6BB0827D6}"/>
              </a:ext>
            </a:extLst>
          </p:cNvPr>
          <p:cNvGrpSpPr/>
          <p:nvPr/>
        </p:nvGrpSpPr>
        <p:grpSpPr>
          <a:xfrm>
            <a:off x="524806" y="1346862"/>
            <a:ext cx="5035221" cy="2176358"/>
            <a:chOff x="225704" y="3372774"/>
            <a:chExt cx="5035221" cy="2176358"/>
          </a:xfrm>
        </p:grpSpPr>
        <p:sp>
          <p:nvSpPr>
            <p:cNvPr id="18" name="TextBox 17">
              <a:extLst>
                <a:ext uri="{FF2B5EF4-FFF2-40B4-BE49-F238E27FC236}">
                  <a16:creationId xmlns:a16="http://schemas.microsoft.com/office/drawing/2014/main" id="{8A169A7A-1A22-4F0F-832C-F529CF8A3ED8}"/>
                </a:ext>
              </a:extLst>
            </p:cNvPr>
            <p:cNvSpPr txBox="1"/>
            <p:nvPr/>
          </p:nvSpPr>
          <p:spPr>
            <a:xfrm>
              <a:off x="3147585" y="3850598"/>
              <a:ext cx="1394934" cy="400110"/>
            </a:xfrm>
            <a:prstGeom prst="rect">
              <a:avLst/>
            </a:prstGeom>
            <a:solidFill>
              <a:schemeClr val="bg1"/>
            </a:solidFill>
            <a:ln w="6350">
              <a:noFill/>
            </a:ln>
          </p:spPr>
          <p:txBody>
            <a:bodyPr wrap="none" rtlCol="0">
              <a:spAutoFit/>
            </a:bodyPr>
            <a:lstStyle/>
            <a:p>
              <a:r>
                <a:rPr lang="en-US" sz="2000">
                  <a:solidFill>
                    <a:schemeClr val="tx2"/>
                  </a:solidFill>
                  <a:latin typeface="Arial" pitchFamily="34" charset="0"/>
                  <a:cs typeface="Arial" pitchFamily="34" charset="0"/>
                </a:rPr>
                <a:t>Integration</a:t>
              </a:r>
            </a:p>
          </p:txBody>
        </p:sp>
        <p:pic>
          <p:nvPicPr>
            <p:cNvPr id="36" name="Picture 35">
              <a:extLst>
                <a:ext uri="{FF2B5EF4-FFF2-40B4-BE49-F238E27FC236}">
                  <a16:creationId xmlns:a16="http://schemas.microsoft.com/office/drawing/2014/main" id="{531DABAB-7F46-424A-9FC6-682771E5E841}"/>
                </a:ext>
              </a:extLst>
            </p:cNvPr>
            <p:cNvPicPr>
              <a:picLocks noChangeAspect="1"/>
            </p:cNvPicPr>
            <p:nvPr/>
          </p:nvPicPr>
          <p:blipFill rotWithShape="1">
            <a:blip r:embed="rId7"/>
            <a:srcRect r="35552"/>
            <a:stretch/>
          </p:blipFill>
          <p:spPr>
            <a:xfrm>
              <a:off x="225704" y="3372774"/>
              <a:ext cx="2928162" cy="1296561"/>
            </a:xfrm>
            <a:prstGeom prst="rect">
              <a:avLst/>
            </a:prstGeom>
            <a:ln w="6350">
              <a:noFill/>
            </a:ln>
          </p:spPr>
        </p:pic>
        <p:cxnSp>
          <p:nvCxnSpPr>
            <p:cNvPr id="51" name="Straight Arrow Connector 50">
              <a:extLst>
                <a:ext uri="{FF2B5EF4-FFF2-40B4-BE49-F238E27FC236}">
                  <a16:creationId xmlns:a16="http://schemas.microsoft.com/office/drawing/2014/main" id="{7F1ECA76-D8D7-4E7A-BC14-98CAEA52F85D}"/>
                </a:ext>
              </a:extLst>
            </p:cNvPr>
            <p:cNvCxnSpPr>
              <a:cxnSpLocks/>
              <a:stCxn id="29" idx="1"/>
            </p:cNvCxnSpPr>
            <p:nvPr/>
          </p:nvCxnSpPr>
          <p:spPr>
            <a:xfrm flipH="1" flipV="1">
              <a:off x="3972282" y="4244064"/>
              <a:ext cx="1288643" cy="1305068"/>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44575E-045C-470D-8FD0-734E152C13BB}"/>
              </a:ext>
            </a:extLst>
          </p:cNvPr>
          <p:cNvGrpSpPr/>
          <p:nvPr/>
        </p:nvGrpSpPr>
        <p:grpSpPr>
          <a:xfrm>
            <a:off x="531432" y="3227851"/>
            <a:ext cx="4752666" cy="1471806"/>
            <a:chOff x="1010075" y="1447800"/>
            <a:chExt cx="4752666" cy="1471806"/>
          </a:xfrm>
        </p:grpSpPr>
        <p:sp>
          <p:nvSpPr>
            <p:cNvPr id="19" name="TextBox 18">
              <a:extLst>
                <a:ext uri="{FF2B5EF4-FFF2-40B4-BE49-F238E27FC236}">
                  <a16:creationId xmlns:a16="http://schemas.microsoft.com/office/drawing/2014/main" id="{DE99C3A5-A1DA-4C16-88C3-1D78713722DB}"/>
                </a:ext>
              </a:extLst>
            </p:cNvPr>
            <p:cNvSpPr txBox="1"/>
            <p:nvPr/>
          </p:nvSpPr>
          <p:spPr>
            <a:xfrm>
              <a:off x="2897125" y="2078759"/>
              <a:ext cx="1568058" cy="400110"/>
            </a:xfrm>
            <a:prstGeom prst="rect">
              <a:avLst/>
            </a:prstGeom>
            <a:solidFill>
              <a:schemeClr val="bg1"/>
            </a:solidFill>
            <a:ln w="6350">
              <a:noFill/>
            </a:ln>
          </p:spPr>
          <p:txBody>
            <a:bodyPr wrap="none" lIns="91440" tIns="45720" rIns="91440" bIns="45720" rtlCol="0" anchor="t">
              <a:spAutoFit/>
            </a:bodyPr>
            <a:lstStyle/>
            <a:p>
              <a:r>
                <a:rPr lang="en-US" sz="2000">
                  <a:solidFill>
                    <a:schemeClr val="tx2"/>
                  </a:solidFill>
                  <a:latin typeface="Arial"/>
                  <a:cs typeface="Arial"/>
                </a:rPr>
                <a:t>Propagation</a:t>
              </a:r>
              <a:endParaRPr lang="en-US" sz="2000">
                <a:solidFill>
                  <a:schemeClr val="tx2"/>
                </a:solidFill>
                <a:latin typeface="Arial" pitchFamily="34" charset="0"/>
                <a:cs typeface="Arial" pitchFamily="34" charset="0"/>
              </a:endParaRPr>
            </a:p>
          </p:txBody>
        </p:sp>
        <p:pic>
          <p:nvPicPr>
            <p:cNvPr id="37" name="Picture 36" descr="image005">
              <a:extLst>
                <a:ext uri="{FF2B5EF4-FFF2-40B4-BE49-F238E27FC236}">
                  <a16:creationId xmlns:a16="http://schemas.microsoft.com/office/drawing/2014/main" id="{F2C6F68C-4747-4EB2-9329-2B084E1C5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075" y="1447800"/>
              <a:ext cx="1853561" cy="1471806"/>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9222604C-0DFF-483D-961D-3D5228C3F53E}"/>
                </a:ext>
              </a:extLst>
            </p:cNvPr>
            <p:cNvCxnSpPr>
              <a:cxnSpLocks/>
              <a:stCxn id="29" idx="2"/>
              <a:endCxn id="19" idx="3"/>
            </p:cNvCxnSpPr>
            <p:nvPr/>
          </p:nvCxnSpPr>
          <p:spPr>
            <a:xfrm flipH="1">
              <a:off x="4465183" y="2263504"/>
              <a:ext cx="1297558" cy="15310"/>
            </a:xfrm>
            <a:prstGeom prst="straightConnector1">
              <a:avLst/>
            </a:prstGeom>
            <a:ln w="190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4" name="Freeform: Shape 53">
            <a:extLst>
              <a:ext uri="{FF2B5EF4-FFF2-40B4-BE49-F238E27FC236}">
                <a16:creationId xmlns:a16="http://schemas.microsoft.com/office/drawing/2014/main" id="{07C40FFE-A873-467A-AFF6-5EE5A94EE9D4}"/>
              </a:ext>
            </a:extLst>
          </p:cNvPr>
          <p:cNvSpPr/>
          <p:nvPr/>
        </p:nvSpPr>
        <p:spPr>
          <a:xfrm>
            <a:off x="4925085" y="995881"/>
            <a:ext cx="6989275" cy="2136618"/>
          </a:xfrm>
          <a:custGeom>
            <a:avLst/>
            <a:gdLst>
              <a:gd name="connsiteX0" fmla="*/ 0 w 6989275"/>
              <a:gd name="connsiteY0" fmla="*/ 153909 h 2136618"/>
              <a:gd name="connsiteX1" fmla="*/ 0 w 6989275"/>
              <a:gd name="connsiteY1" fmla="*/ 153909 h 2136618"/>
              <a:gd name="connsiteX2" fmla="*/ 615636 w 6989275"/>
              <a:gd name="connsiteY2" fmla="*/ 153909 h 2136618"/>
              <a:gd name="connsiteX3" fmla="*/ 805759 w 6989275"/>
              <a:gd name="connsiteY3" fmla="*/ 135802 h 2136618"/>
              <a:gd name="connsiteX4" fmla="*/ 905347 w 6989275"/>
              <a:gd name="connsiteY4" fmla="*/ 126749 h 2136618"/>
              <a:gd name="connsiteX5" fmla="*/ 1013988 w 6989275"/>
              <a:gd name="connsiteY5" fmla="*/ 108642 h 2136618"/>
              <a:gd name="connsiteX6" fmla="*/ 1231271 w 6989275"/>
              <a:gd name="connsiteY6" fmla="*/ 90535 h 2136618"/>
              <a:gd name="connsiteX7" fmla="*/ 1330860 w 6989275"/>
              <a:gd name="connsiteY7" fmla="*/ 81481 h 2136618"/>
              <a:gd name="connsiteX8" fmla="*/ 1557196 w 6989275"/>
              <a:gd name="connsiteY8" fmla="*/ 63374 h 2136618"/>
              <a:gd name="connsiteX9" fmla="*/ 1828800 w 6989275"/>
              <a:gd name="connsiteY9" fmla="*/ 72428 h 2136618"/>
              <a:gd name="connsiteX10" fmla="*/ 1910281 w 6989275"/>
              <a:gd name="connsiteY10" fmla="*/ 81481 h 2136618"/>
              <a:gd name="connsiteX11" fmla="*/ 1982709 w 6989275"/>
              <a:gd name="connsiteY11" fmla="*/ 90535 h 2136618"/>
              <a:gd name="connsiteX12" fmla="*/ 2643612 w 6989275"/>
              <a:gd name="connsiteY12" fmla="*/ 108642 h 2136618"/>
              <a:gd name="connsiteX13" fmla="*/ 2996697 w 6989275"/>
              <a:gd name="connsiteY13" fmla="*/ 135802 h 2136618"/>
              <a:gd name="connsiteX14" fmla="*/ 3422210 w 6989275"/>
              <a:gd name="connsiteY14" fmla="*/ 126749 h 2136618"/>
              <a:gd name="connsiteX15" fmla="*/ 3548959 w 6989275"/>
              <a:gd name="connsiteY15" fmla="*/ 99588 h 2136618"/>
              <a:gd name="connsiteX16" fmla="*/ 3757188 w 6989275"/>
              <a:gd name="connsiteY16" fmla="*/ 81481 h 2136618"/>
              <a:gd name="connsiteX17" fmla="*/ 3911097 w 6989275"/>
              <a:gd name="connsiteY17" fmla="*/ 63374 h 2136618"/>
              <a:gd name="connsiteX18" fmla="*/ 3974471 w 6989275"/>
              <a:gd name="connsiteY18" fmla="*/ 45268 h 2136618"/>
              <a:gd name="connsiteX19" fmla="*/ 4037846 w 6989275"/>
              <a:gd name="connsiteY19" fmla="*/ 36214 h 2136618"/>
              <a:gd name="connsiteX20" fmla="*/ 4092166 w 6989275"/>
              <a:gd name="connsiteY20" fmla="*/ 27161 h 2136618"/>
              <a:gd name="connsiteX21" fmla="*/ 4119327 w 6989275"/>
              <a:gd name="connsiteY21" fmla="*/ 18107 h 2136618"/>
              <a:gd name="connsiteX22" fmla="*/ 4200808 w 6989275"/>
              <a:gd name="connsiteY22" fmla="*/ 0 h 2136618"/>
              <a:gd name="connsiteX23" fmla="*/ 4300396 w 6989275"/>
              <a:gd name="connsiteY23" fmla="*/ 9054 h 2136618"/>
              <a:gd name="connsiteX24" fmla="*/ 4390931 w 6989275"/>
              <a:gd name="connsiteY24" fmla="*/ 27161 h 2136618"/>
              <a:gd name="connsiteX25" fmla="*/ 4445252 w 6989275"/>
              <a:gd name="connsiteY25" fmla="*/ 36214 h 2136618"/>
              <a:gd name="connsiteX26" fmla="*/ 4508626 w 6989275"/>
              <a:gd name="connsiteY26" fmla="*/ 63374 h 2136618"/>
              <a:gd name="connsiteX27" fmla="*/ 4535786 w 6989275"/>
              <a:gd name="connsiteY27" fmla="*/ 81481 h 2136618"/>
              <a:gd name="connsiteX28" fmla="*/ 4572000 w 6989275"/>
              <a:gd name="connsiteY28" fmla="*/ 90535 h 2136618"/>
              <a:gd name="connsiteX29" fmla="*/ 4599161 w 6989275"/>
              <a:gd name="connsiteY29" fmla="*/ 99588 h 2136618"/>
              <a:gd name="connsiteX30" fmla="*/ 4626321 w 6989275"/>
              <a:gd name="connsiteY30" fmla="*/ 117695 h 2136618"/>
              <a:gd name="connsiteX31" fmla="*/ 4734963 w 6989275"/>
              <a:gd name="connsiteY31" fmla="*/ 135802 h 2136618"/>
              <a:gd name="connsiteX32" fmla="*/ 4825497 w 6989275"/>
              <a:gd name="connsiteY32" fmla="*/ 153909 h 2136618"/>
              <a:gd name="connsiteX33" fmla="*/ 4979406 w 6989275"/>
              <a:gd name="connsiteY33" fmla="*/ 162963 h 2136618"/>
              <a:gd name="connsiteX34" fmla="*/ 5078994 w 6989275"/>
              <a:gd name="connsiteY34" fmla="*/ 172016 h 2136618"/>
              <a:gd name="connsiteX35" fmla="*/ 5549774 w 6989275"/>
              <a:gd name="connsiteY35" fmla="*/ 181069 h 2136618"/>
              <a:gd name="connsiteX36" fmla="*/ 5604095 w 6989275"/>
              <a:gd name="connsiteY36" fmla="*/ 235390 h 2136618"/>
              <a:gd name="connsiteX37" fmla="*/ 5631256 w 6989275"/>
              <a:gd name="connsiteY37" fmla="*/ 262551 h 2136618"/>
              <a:gd name="connsiteX38" fmla="*/ 5667469 w 6989275"/>
              <a:gd name="connsiteY38" fmla="*/ 271604 h 2136618"/>
              <a:gd name="connsiteX39" fmla="*/ 5712737 w 6989275"/>
              <a:gd name="connsiteY39" fmla="*/ 289711 h 2136618"/>
              <a:gd name="connsiteX40" fmla="*/ 5803271 w 6989275"/>
              <a:gd name="connsiteY40" fmla="*/ 307818 h 2136618"/>
              <a:gd name="connsiteX41" fmla="*/ 5857592 w 6989275"/>
              <a:gd name="connsiteY41" fmla="*/ 325925 h 2136618"/>
              <a:gd name="connsiteX42" fmla="*/ 5884753 w 6989275"/>
              <a:gd name="connsiteY42" fmla="*/ 334978 h 2136618"/>
              <a:gd name="connsiteX43" fmla="*/ 5948127 w 6989275"/>
              <a:gd name="connsiteY43" fmla="*/ 389299 h 2136618"/>
              <a:gd name="connsiteX44" fmla="*/ 6111089 w 6989275"/>
              <a:gd name="connsiteY44" fmla="*/ 516048 h 2136618"/>
              <a:gd name="connsiteX45" fmla="*/ 6174464 w 6989275"/>
              <a:gd name="connsiteY45" fmla="*/ 543208 h 2136618"/>
              <a:gd name="connsiteX46" fmla="*/ 6246891 w 6989275"/>
              <a:gd name="connsiteY46" fmla="*/ 570369 h 2136618"/>
              <a:gd name="connsiteX47" fmla="*/ 6346479 w 6989275"/>
              <a:gd name="connsiteY47" fmla="*/ 624689 h 2136618"/>
              <a:gd name="connsiteX48" fmla="*/ 6400800 w 6989275"/>
              <a:gd name="connsiteY48" fmla="*/ 660903 h 2136618"/>
              <a:gd name="connsiteX49" fmla="*/ 6427961 w 6989275"/>
              <a:gd name="connsiteY49" fmla="*/ 733331 h 2136618"/>
              <a:gd name="connsiteX50" fmla="*/ 6437014 w 6989275"/>
              <a:gd name="connsiteY50" fmla="*/ 760491 h 2136618"/>
              <a:gd name="connsiteX51" fmla="*/ 6464174 w 6989275"/>
              <a:gd name="connsiteY51" fmla="*/ 787652 h 2136618"/>
              <a:gd name="connsiteX52" fmla="*/ 6509442 w 6989275"/>
              <a:gd name="connsiteY52" fmla="*/ 860079 h 2136618"/>
              <a:gd name="connsiteX53" fmla="*/ 6581869 w 6989275"/>
              <a:gd name="connsiteY53" fmla="*/ 959668 h 2136618"/>
              <a:gd name="connsiteX54" fmla="*/ 6618083 w 6989275"/>
              <a:gd name="connsiteY54" fmla="*/ 1013988 h 2136618"/>
              <a:gd name="connsiteX55" fmla="*/ 6681458 w 6989275"/>
              <a:gd name="connsiteY55" fmla="*/ 1095469 h 2136618"/>
              <a:gd name="connsiteX56" fmla="*/ 6699565 w 6989275"/>
              <a:gd name="connsiteY56" fmla="*/ 1131683 h 2136618"/>
              <a:gd name="connsiteX57" fmla="*/ 6753885 w 6989275"/>
              <a:gd name="connsiteY57" fmla="*/ 1195058 h 2136618"/>
              <a:gd name="connsiteX58" fmla="*/ 6771992 w 6989275"/>
              <a:gd name="connsiteY58" fmla="*/ 1249378 h 2136618"/>
              <a:gd name="connsiteX59" fmla="*/ 6790099 w 6989275"/>
              <a:gd name="connsiteY59" fmla="*/ 1285592 h 2136618"/>
              <a:gd name="connsiteX60" fmla="*/ 6817260 w 6989275"/>
              <a:gd name="connsiteY60" fmla="*/ 1412341 h 2136618"/>
              <a:gd name="connsiteX61" fmla="*/ 6835366 w 6989275"/>
              <a:gd name="connsiteY61" fmla="*/ 1493822 h 2136618"/>
              <a:gd name="connsiteX62" fmla="*/ 6844420 w 6989275"/>
              <a:gd name="connsiteY62" fmla="*/ 1611517 h 2136618"/>
              <a:gd name="connsiteX63" fmla="*/ 6853473 w 6989275"/>
              <a:gd name="connsiteY63" fmla="*/ 1855961 h 2136618"/>
              <a:gd name="connsiteX64" fmla="*/ 6862527 w 6989275"/>
              <a:gd name="connsiteY64" fmla="*/ 1883121 h 2136618"/>
              <a:gd name="connsiteX65" fmla="*/ 6934955 w 6989275"/>
              <a:gd name="connsiteY65" fmla="*/ 1955549 h 2136618"/>
              <a:gd name="connsiteX66" fmla="*/ 6953062 w 6989275"/>
              <a:gd name="connsiteY66" fmla="*/ 1991763 h 2136618"/>
              <a:gd name="connsiteX67" fmla="*/ 6989275 w 6989275"/>
              <a:gd name="connsiteY67" fmla="*/ 2046083 h 2136618"/>
              <a:gd name="connsiteX68" fmla="*/ 6980222 w 6989275"/>
              <a:gd name="connsiteY68" fmla="*/ 2136618 h 213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989275" h="2136618">
                <a:moveTo>
                  <a:pt x="0" y="153909"/>
                </a:moveTo>
                <a:lnTo>
                  <a:pt x="0" y="153909"/>
                </a:lnTo>
                <a:cubicBezTo>
                  <a:pt x="246554" y="181306"/>
                  <a:pt x="131797" y="172053"/>
                  <a:pt x="615636" y="153909"/>
                </a:cubicBezTo>
                <a:cubicBezTo>
                  <a:pt x="679252" y="151523"/>
                  <a:pt x="742376" y="141744"/>
                  <a:pt x="805759" y="135802"/>
                </a:cubicBezTo>
                <a:cubicBezTo>
                  <a:pt x="838946" y="132691"/>
                  <a:pt x="872468" y="132229"/>
                  <a:pt x="905347" y="126749"/>
                </a:cubicBezTo>
                <a:cubicBezTo>
                  <a:pt x="941561" y="120713"/>
                  <a:pt x="977499" y="112696"/>
                  <a:pt x="1013988" y="108642"/>
                </a:cubicBezTo>
                <a:cubicBezTo>
                  <a:pt x="1086222" y="100616"/>
                  <a:pt x="1158858" y="96742"/>
                  <a:pt x="1231271" y="90535"/>
                </a:cubicBezTo>
                <a:cubicBezTo>
                  <a:pt x="1264482" y="87688"/>
                  <a:pt x="1297592" y="83560"/>
                  <a:pt x="1330860" y="81481"/>
                </a:cubicBezTo>
                <a:cubicBezTo>
                  <a:pt x="1502989" y="70723"/>
                  <a:pt x="1427632" y="77771"/>
                  <a:pt x="1557196" y="63374"/>
                </a:cubicBezTo>
                <a:lnTo>
                  <a:pt x="1828800" y="72428"/>
                </a:lnTo>
                <a:cubicBezTo>
                  <a:pt x="1856092" y="73828"/>
                  <a:pt x="1883141" y="78288"/>
                  <a:pt x="1910281" y="81481"/>
                </a:cubicBezTo>
                <a:cubicBezTo>
                  <a:pt x="1934445" y="84324"/>
                  <a:pt x="1958407" y="89350"/>
                  <a:pt x="1982709" y="90535"/>
                </a:cubicBezTo>
                <a:cubicBezTo>
                  <a:pt x="2076201" y="95096"/>
                  <a:pt x="2576926" y="106975"/>
                  <a:pt x="2643612" y="108642"/>
                </a:cubicBezTo>
                <a:cubicBezTo>
                  <a:pt x="2794838" y="127545"/>
                  <a:pt x="2829184" y="135802"/>
                  <a:pt x="2996697" y="135802"/>
                </a:cubicBezTo>
                <a:cubicBezTo>
                  <a:pt x="3138567" y="135802"/>
                  <a:pt x="3280372" y="129767"/>
                  <a:pt x="3422210" y="126749"/>
                </a:cubicBezTo>
                <a:cubicBezTo>
                  <a:pt x="3464460" y="117695"/>
                  <a:pt x="3506139" y="105375"/>
                  <a:pt x="3548959" y="99588"/>
                </a:cubicBezTo>
                <a:cubicBezTo>
                  <a:pt x="3618003" y="90258"/>
                  <a:pt x="3687942" y="89175"/>
                  <a:pt x="3757188" y="81481"/>
                </a:cubicBezTo>
                <a:cubicBezTo>
                  <a:pt x="3862851" y="69741"/>
                  <a:pt x="3811553" y="75818"/>
                  <a:pt x="3911097" y="63374"/>
                </a:cubicBezTo>
                <a:cubicBezTo>
                  <a:pt x="3932222" y="57339"/>
                  <a:pt x="3952989" y="49871"/>
                  <a:pt x="3974471" y="45268"/>
                </a:cubicBezTo>
                <a:cubicBezTo>
                  <a:pt x="3995337" y="40797"/>
                  <a:pt x="4016755" y="39459"/>
                  <a:pt x="4037846" y="36214"/>
                </a:cubicBezTo>
                <a:cubicBezTo>
                  <a:pt x="4055989" y="33423"/>
                  <a:pt x="4074059" y="30179"/>
                  <a:pt x="4092166" y="27161"/>
                </a:cubicBezTo>
                <a:cubicBezTo>
                  <a:pt x="4101220" y="24143"/>
                  <a:pt x="4110011" y="20177"/>
                  <a:pt x="4119327" y="18107"/>
                </a:cubicBezTo>
                <a:cubicBezTo>
                  <a:pt x="4214926" y="-3137"/>
                  <a:pt x="4139668" y="20381"/>
                  <a:pt x="4200808" y="0"/>
                </a:cubicBezTo>
                <a:cubicBezTo>
                  <a:pt x="4234004" y="3018"/>
                  <a:pt x="4267291" y="5159"/>
                  <a:pt x="4300396" y="9054"/>
                </a:cubicBezTo>
                <a:cubicBezTo>
                  <a:pt x="4375760" y="17920"/>
                  <a:pt x="4330964" y="15168"/>
                  <a:pt x="4390931" y="27161"/>
                </a:cubicBezTo>
                <a:cubicBezTo>
                  <a:pt x="4408931" y="30761"/>
                  <a:pt x="4427145" y="33196"/>
                  <a:pt x="4445252" y="36214"/>
                </a:cubicBezTo>
                <a:cubicBezTo>
                  <a:pt x="4475719" y="46370"/>
                  <a:pt x="4477306" y="45477"/>
                  <a:pt x="4508626" y="63374"/>
                </a:cubicBezTo>
                <a:cubicBezTo>
                  <a:pt x="4518073" y="68772"/>
                  <a:pt x="4525785" y="77195"/>
                  <a:pt x="4535786" y="81481"/>
                </a:cubicBezTo>
                <a:cubicBezTo>
                  <a:pt x="4547223" y="86383"/>
                  <a:pt x="4560036" y="87117"/>
                  <a:pt x="4572000" y="90535"/>
                </a:cubicBezTo>
                <a:cubicBezTo>
                  <a:pt x="4581176" y="93157"/>
                  <a:pt x="4590107" y="96570"/>
                  <a:pt x="4599161" y="99588"/>
                </a:cubicBezTo>
                <a:cubicBezTo>
                  <a:pt x="4608214" y="105624"/>
                  <a:pt x="4616589" y="112829"/>
                  <a:pt x="4626321" y="117695"/>
                </a:cubicBezTo>
                <a:cubicBezTo>
                  <a:pt x="4656658" y="132864"/>
                  <a:pt x="4709139" y="132933"/>
                  <a:pt x="4734963" y="135802"/>
                </a:cubicBezTo>
                <a:cubicBezTo>
                  <a:pt x="4766922" y="143792"/>
                  <a:pt x="4791452" y="150949"/>
                  <a:pt x="4825497" y="153909"/>
                </a:cubicBezTo>
                <a:cubicBezTo>
                  <a:pt x="4876695" y="158361"/>
                  <a:pt x="4928145" y="159301"/>
                  <a:pt x="4979406" y="162963"/>
                </a:cubicBezTo>
                <a:cubicBezTo>
                  <a:pt x="5012654" y="165338"/>
                  <a:pt x="5045678" y="170958"/>
                  <a:pt x="5078994" y="172016"/>
                </a:cubicBezTo>
                <a:cubicBezTo>
                  <a:pt x="5235871" y="176996"/>
                  <a:pt x="5392847" y="178051"/>
                  <a:pt x="5549774" y="181069"/>
                </a:cubicBezTo>
                <a:lnTo>
                  <a:pt x="5604095" y="235390"/>
                </a:lnTo>
                <a:cubicBezTo>
                  <a:pt x="5613149" y="244444"/>
                  <a:pt x="5618834" y="259446"/>
                  <a:pt x="5631256" y="262551"/>
                </a:cubicBezTo>
                <a:cubicBezTo>
                  <a:pt x="5643327" y="265569"/>
                  <a:pt x="5655665" y="267669"/>
                  <a:pt x="5667469" y="271604"/>
                </a:cubicBezTo>
                <a:cubicBezTo>
                  <a:pt x="5682887" y="276743"/>
                  <a:pt x="5697034" y="285524"/>
                  <a:pt x="5712737" y="289711"/>
                </a:cubicBezTo>
                <a:cubicBezTo>
                  <a:pt x="5742474" y="297641"/>
                  <a:pt x="5774075" y="298086"/>
                  <a:pt x="5803271" y="307818"/>
                </a:cubicBezTo>
                <a:lnTo>
                  <a:pt x="5857592" y="325925"/>
                </a:lnTo>
                <a:lnTo>
                  <a:pt x="5884753" y="334978"/>
                </a:lnTo>
                <a:cubicBezTo>
                  <a:pt x="5981691" y="431920"/>
                  <a:pt x="5832010" y="284795"/>
                  <a:pt x="5948127" y="389299"/>
                </a:cubicBezTo>
                <a:cubicBezTo>
                  <a:pt x="6012659" y="447378"/>
                  <a:pt x="6016094" y="475337"/>
                  <a:pt x="6111089" y="516048"/>
                </a:cubicBezTo>
                <a:cubicBezTo>
                  <a:pt x="6132214" y="525101"/>
                  <a:pt x="6153125" y="534672"/>
                  <a:pt x="6174464" y="543208"/>
                </a:cubicBezTo>
                <a:cubicBezTo>
                  <a:pt x="6198404" y="552784"/>
                  <a:pt x="6223192" y="560212"/>
                  <a:pt x="6246891" y="570369"/>
                </a:cubicBezTo>
                <a:cubicBezTo>
                  <a:pt x="6280262" y="584671"/>
                  <a:pt x="6315744" y="605130"/>
                  <a:pt x="6346479" y="624689"/>
                </a:cubicBezTo>
                <a:cubicBezTo>
                  <a:pt x="6364839" y="636372"/>
                  <a:pt x="6400800" y="660903"/>
                  <a:pt x="6400800" y="660903"/>
                </a:cubicBezTo>
                <a:cubicBezTo>
                  <a:pt x="6421354" y="722564"/>
                  <a:pt x="6395477" y="646708"/>
                  <a:pt x="6427961" y="733331"/>
                </a:cubicBezTo>
                <a:cubicBezTo>
                  <a:pt x="6431312" y="742266"/>
                  <a:pt x="6431721" y="752551"/>
                  <a:pt x="6437014" y="760491"/>
                </a:cubicBezTo>
                <a:cubicBezTo>
                  <a:pt x="6444116" y="771144"/>
                  <a:pt x="6456643" y="777297"/>
                  <a:pt x="6464174" y="787652"/>
                </a:cubicBezTo>
                <a:cubicBezTo>
                  <a:pt x="6480919" y="810677"/>
                  <a:pt x="6494046" y="836131"/>
                  <a:pt x="6509442" y="860079"/>
                </a:cubicBezTo>
                <a:cubicBezTo>
                  <a:pt x="6580766" y="971026"/>
                  <a:pt x="6510403" y="861402"/>
                  <a:pt x="6581869" y="959668"/>
                </a:cubicBezTo>
                <a:cubicBezTo>
                  <a:pt x="6594669" y="977267"/>
                  <a:pt x="6605214" y="996439"/>
                  <a:pt x="6618083" y="1013988"/>
                </a:cubicBezTo>
                <a:cubicBezTo>
                  <a:pt x="6638431" y="1041735"/>
                  <a:pt x="6666070" y="1064693"/>
                  <a:pt x="6681458" y="1095469"/>
                </a:cubicBezTo>
                <a:cubicBezTo>
                  <a:pt x="6687494" y="1107540"/>
                  <a:pt x="6692412" y="1120238"/>
                  <a:pt x="6699565" y="1131683"/>
                </a:cubicBezTo>
                <a:cubicBezTo>
                  <a:pt x="6718922" y="1162654"/>
                  <a:pt x="6729196" y="1170368"/>
                  <a:pt x="6753885" y="1195058"/>
                </a:cubicBezTo>
                <a:cubicBezTo>
                  <a:pt x="6759921" y="1213165"/>
                  <a:pt x="6763456" y="1232307"/>
                  <a:pt x="6771992" y="1249378"/>
                </a:cubicBezTo>
                <a:cubicBezTo>
                  <a:pt x="6778028" y="1261449"/>
                  <a:pt x="6785831" y="1272788"/>
                  <a:pt x="6790099" y="1285592"/>
                </a:cubicBezTo>
                <a:cubicBezTo>
                  <a:pt x="6807196" y="1336884"/>
                  <a:pt x="6808143" y="1362200"/>
                  <a:pt x="6817260" y="1412341"/>
                </a:cubicBezTo>
                <a:cubicBezTo>
                  <a:pt x="6824923" y="1454489"/>
                  <a:pt x="6825678" y="1455068"/>
                  <a:pt x="6835366" y="1493822"/>
                </a:cubicBezTo>
                <a:cubicBezTo>
                  <a:pt x="6838384" y="1533054"/>
                  <a:pt x="6842455" y="1572219"/>
                  <a:pt x="6844420" y="1611517"/>
                </a:cubicBezTo>
                <a:cubicBezTo>
                  <a:pt x="6848492" y="1692952"/>
                  <a:pt x="6848049" y="1774604"/>
                  <a:pt x="6853473" y="1855961"/>
                </a:cubicBezTo>
                <a:cubicBezTo>
                  <a:pt x="6854108" y="1865483"/>
                  <a:pt x="6857792" y="1874835"/>
                  <a:pt x="6862527" y="1883121"/>
                </a:cubicBezTo>
                <a:cubicBezTo>
                  <a:pt x="6884285" y="1921197"/>
                  <a:pt x="6899670" y="1927321"/>
                  <a:pt x="6934955" y="1955549"/>
                </a:cubicBezTo>
                <a:cubicBezTo>
                  <a:pt x="6940991" y="1967620"/>
                  <a:pt x="6946118" y="1980190"/>
                  <a:pt x="6953062" y="1991763"/>
                </a:cubicBezTo>
                <a:cubicBezTo>
                  <a:pt x="6964258" y="2010423"/>
                  <a:pt x="6989275" y="2046083"/>
                  <a:pt x="6989275" y="2046083"/>
                </a:cubicBezTo>
                <a:cubicBezTo>
                  <a:pt x="6979889" y="2130564"/>
                  <a:pt x="6980222" y="2100237"/>
                  <a:pt x="6980222" y="213661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6461947B-277D-4360-83ED-C74B365BC75A}"/>
              </a:ext>
            </a:extLst>
          </p:cNvPr>
          <p:cNvSpPr/>
          <p:nvPr/>
        </p:nvSpPr>
        <p:spPr>
          <a:xfrm>
            <a:off x="4781070" y="1143000"/>
            <a:ext cx="7152237" cy="5671378"/>
          </a:xfrm>
          <a:custGeom>
            <a:avLst/>
            <a:gdLst>
              <a:gd name="connsiteX0" fmla="*/ 18107 w 7152237"/>
              <a:gd name="connsiteY0" fmla="*/ 0 h 5748951"/>
              <a:gd name="connsiteX1" fmla="*/ 18107 w 7152237"/>
              <a:gd name="connsiteY1" fmla="*/ 0 h 5748951"/>
              <a:gd name="connsiteX2" fmla="*/ 7106970 w 7152237"/>
              <a:gd name="connsiteY2" fmla="*/ 126749 h 5748951"/>
              <a:gd name="connsiteX3" fmla="*/ 7152237 w 7152237"/>
              <a:gd name="connsiteY3" fmla="*/ 3730028 h 5748951"/>
              <a:gd name="connsiteX4" fmla="*/ 6346479 w 7152237"/>
              <a:gd name="connsiteY4" fmla="*/ 5721790 h 5748951"/>
              <a:gd name="connsiteX5" fmla="*/ 2788467 w 7152237"/>
              <a:gd name="connsiteY5" fmla="*/ 5748951 h 5748951"/>
              <a:gd name="connsiteX6" fmla="*/ 2435382 w 7152237"/>
              <a:gd name="connsiteY6" fmla="*/ 1928388 h 5748951"/>
              <a:gd name="connsiteX7" fmla="*/ 570368 w 7152237"/>
              <a:gd name="connsiteY7" fmla="*/ 1928388 h 5748951"/>
              <a:gd name="connsiteX8" fmla="*/ 0 w 7152237"/>
              <a:gd name="connsiteY8" fmla="*/ 1186004 h 5748951"/>
              <a:gd name="connsiteX9" fmla="*/ 18107 w 7152237"/>
              <a:gd name="connsiteY9" fmla="*/ 0 h 574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2237" h="5748951">
                <a:moveTo>
                  <a:pt x="18107" y="0"/>
                </a:moveTo>
                <a:lnTo>
                  <a:pt x="18107" y="0"/>
                </a:lnTo>
                <a:lnTo>
                  <a:pt x="7106970" y="126749"/>
                </a:lnTo>
                <a:lnTo>
                  <a:pt x="7152237" y="3730028"/>
                </a:lnTo>
                <a:lnTo>
                  <a:pt x="6346479" y="5721790"/>
                </a:lnTo>
                <a:lnTo>
                  <a:pt x="2788467" y="5748951"/>
                </a:lnTo>
                <a:lnTo>
                  <a:pt x="2435382" y="1928388"/>
                </a:lnTo>
                <a:lnTo>
                  <a:pt x="570368" y="1928388"/>
                </a:lnTo>
                <a:lnTo>
                  <a:pt x="0" y="1186004"/>
                </a:lnTo>
                <a:lnTo>
                  <a:pt x="18107" y="0"/>
                </a:lnTo>
                <a:close/>
              </a:path>
            </a:pathLst>
          </a:cu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57" name="Freeform: Shape 56">
            <a:extLst>
              <a:ext uri="{FF2B5EF4-FFF2-40B4-BE49-F238E27FC236}">
                <a16:creationId xmlns:a16="http://schemas.microsoft.com/office/drawing/2014/main" id="{504D770D-D4CC-4910-852B-29AD6CB1F99D}"/>
              </a:ext>
            </a:extLst>
          </p:cNvPr>
          <p:cNvSpPr/>
          <p:nvPr/>
        </p:nvSpPr>
        <p:spPr>
          <a:xfrm>
            <a:off x="228601" y="2981739"/>
            <a:ext cx="5138530" cy="3723861"/>
          </a:xfrm>
          <a:custGeom>
            <a:avLst/>
            <a:gdLst>
              <a:gd name="connsiteX0" fmla="*/ 0 w 5059017"/>
              <a:gd name="connsiteY0" fmla="*/ 0 h 3697357"/>
              <a:gd name="connsiteX1" fmla="*/ 4104861 w 5059017"/>
              <a:gd name="connsiteY1" fmla="*/ 39757 h 3697357"/>
              <a:gd name="connsiteX2" fmla="*/ 5059017 w 5059017"/>
              <a:gd name="connsiteY2" fmla="*/ 3697357 h 3697357"/>
              <a:gd name="connsiteX3" fmla="*/ 109330 w 5059017"/>
              <a:gd name="connsiteY3" fmla="*/ 3687418 h 3697357"/>
              <a:gd name="connsiteX4" fmla="*/ 0 w 5059017"/>
              <a:gd name="connsiteY4" fmla="*/ 0 h 3697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017" h="3697357">
                <a:moveTo>
                  <a:pt x="0" y="0"/>
                </a:moveTo>
                <a:lnTo>
                  <a:pt x="4104861" y="39757"/>
                </a:lnTo>
                <a:lnTo>
                  <a:pt x="5059017" y="3697357"/>
                </a:lnTo>
                <a:lnTo>
                  <a:pt x="109330" y="3687418"/>
                </a:lnTo>
                <a:lnTo>
                  <a:pt x="0" y="0"/>
                </a:lnTo>
                <a:close/>
              </a:path>
            </a:pathLst>
          </a:cu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0" name="Title 1">
            <a:extLst>
              <a:ext uri="{FF2B5EF4-FFF2-40B4-BE49-F238E27FC236}">
                <a16:creationId xmlns:a16="http://schemas.microsoft.com/office/drawing/2014/main" id="{1B59CD3E-959F-89F4-E72C-2D8C941DF4EB}"/>
              </a:ext>
            </a:extLst>
          </p:cNvPr>
          <p:cNvSpPr txBox="1">
            <a:spLocks/>
          </p:cNvSpPr>
          <p:nvPr/>
        </p:nvSpPr>
        <p:spPr>
          <a:xfrm>
            <a:off x="310485" y="278690"/>
            <a:ext cx="9792890" cy="981157"/>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sz="3200" b="1">
                <a:solidFill>
                  <a:srgbClr val="1EABDA"/>
                </a:solidFill>
                <a:latin typeface="Roboto"/>
              </a:rPr>
              <a:t>Related Resources: </a:t>
            </a:r>
            <a:r>
              <a:rPr lang="en-GB" sz="3200" b="1">
                <a:solidFill>
                  <a:srgbClr val="1EABDA"/>
                </a:solidFill>
                <a:latin typeface="Roboto"/>
              </a:rPr>
              <a:t>What can I do with Antenna Toolbox?</a:t>
            </a:r>
            <a:endParaRPr lang="en-GB" sz="3200"/>
          </a:p>
        </p:txBody>
      </p:sp>
    </p:spTree>
    <p:extLst>
      <p:ext uri="{BB962C8B-B14F-4D97-AF65-F5344CB8AC3E}">
        <p14:creationId xmlns:p14="http://schemas.microsoft.com/office/powerpoint/2010/main" val="387297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0E474-10A4-3185-1DF7-0A8DA4EE3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B3E9B-E8B1-BD93-BF76-FB15CFB9C44B}"/>
              </a:ext>
            </a:extLst>
          </p:cNvPr>
          <p:cNvSpPr>
            <a:spLocks noGrp="1"/>
          </p:cNvSpPr>
          <p:nvPr>
            <p:ph type="title"/>
          </p:nvPr>
        </p:nvSpPr>
        <p:spPr>
          <a:xfrm>
            <a:off x="304800" y="250825"/>
            <a:ext cx="10515600" cy="858838"/>
          </a:xfrm>
        </p:spPr>
        <p:txBody>
          <a:bodyPr anchor="t">
            <a:normAutofit/>
          </a:bodyPr>
          <a:lstStyle/>
          <a:p>
            <a:r>
              <a:rPr lang="en-US" sz="2800" b="1" dirty="0">
                <a:solidFill>
                  <a:srgbClr val="1EABDA"/>
                </a:solidFill>
                <a:latin typeface="Roboto"/>
              </a:rPr>
              <a:t> Related resources: RF Propagation Models in Antenna Toolbox</a:t>
            </a:r>
          </a:p>
        </p:txBody>
      </p:sp>
      <p:sp>
        <p:nvSpPr>
          <p:cNvPr id="5" name="Content Placeholder 2">
            <a:extLst>
              <a:ext uri="{FF2B5EF4-FFF2-40B4-BE49-F238E27FC236}">
                <a16:creationId xmlns:a16="http://schemas.microsoft.com/office/drawing/2014/main" id="{D864F3A1-0025-8A63-D36D-E0859D23403E}"/>
              </a:ext>
            </a:extLst>
          </p:cNvPr>
          <p:cNvSpPr>
            <a:spLocks noGrp="1"/>
          </p:cNvSpPr>
          <p:nvPr>
            <p:ph sz="half" idx="1"/>
          </p:nvPr>
        </p:nvSpPr>
        <p:spPr>
          <a:xfrm>
            <a:off x="375020" y="1184136"/>
            <a:ext cx="7885813" cy="4980311"/>
          </a:xfrm>
        </p:spPr>
        <p:txBody>
          <a:bodyPr vert="horz" lIns="91440" tIns="45720" rIns="91440" bIns="45720" rtlCol="0">
            <a:normAutofit fontScale="92500" lnSpcReduction="10000"/>
          </a:bodyPr>
          <a:lstStyle/>
          <a:p>
            <a:pPr>
              <a:lnSpc>
                <a:spcPct val="90000"/>
              </a:lnSpc>
              <a:buNone/>
            </a:pPr>
            <a:endParaRPr lang="en-US" sz="1800">
              <a:latin typeface="Arial"/>
              <a:cs typeface="Arial"/>
            </a:endParaRPr>
          </a:p>
          <a:p>
            <a:pPr>
              <a:lnSpc>
                <a:spcPct val="90000"/>
              </a:lnSpc>
              <a:buFont typeface="Arial" panose="020B0604020202020204" pitchFamily="34" charset="0"/>
              <a:buChar char="•"/>
            </a:pPr>
            <a:r>
              <a:rPr lang="en-US" sz="2000" b="1">
                <a:latin typeface="Arial"/>
                <a:cs typeface="Arial"/>
              </a:rPr>
              <a:t>Atmospheric Models:</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Free Space:</a:t>
            </a:r>
            <a:r>
              <a:rPr lang="en-US" sz="1800">
                <a:latin typeface="Arial"/>
                <a:cs typeface="Arial"/>
              </a:rPr>
              <a:t> Ideal line-of-sight (LOS) propagation.</a:t>
            </a:r>
          </a:p>
          <a:p>
            <a:pPr marL="742950" lvl="1" indent="-285750">
              <a:lnSpc>
                <a:spcPct val="90000"/>
              </a:lnSpc>
              <a:buFont typeface="Arial" panose="020B0604020202020204" pitchFamily="34" charset="0"/>
              <a:buChar char="•"/>
            </a:pPr>
            <a:r>
              <a:rPr lang="en-US" sz="1800" b="1">
                <a:latin typeface="Arial"/>
                <a:cs typeface="Arial"/>
              </a:rPr>
              <a:t>Rain, Gas, Fog:</a:t>
            </a:r>
            <a:r>
              <a:rPr lang="en-US" sz="1800">
                <a:latin typeface="Arial"/>
                <a:cs typeface="Arial"/>
              </a:rPr>
              <a:t> Account for atmospheric attenuation due to weather conditions.</a:t>
            </a:r>
          </a:p>
          <a:p>
            <a:pPr>
              <a:lnSpc>
                <a:spcPct val="90000"/>
              </a:lnSpc>
              <a:buFont typeface="Arial" panose="020B0604020202020204" pitchFamily="34" charset="0"/>
              <a:buChar char="•"/>
            </a:pPr>
            <a:r>
              <a:rPr lang="en-US" sz="2000" b="1">
                <a:latin typeface="Arial"/>
                <a:cs typeface="Arial"/>
              </a:rPr>
              <a:t>Empirical Models:</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Close-In:</a:t>
            </a:r>
            <a:r>
              <a:rPr lang="en-US" sz="1800">
                <a:latin typeface="Arial"/>
                <a:cs typeface="Arial"/>
              </a:rPr>
              <a:t> Statistical path loss for urban macro-cell scenarios, including non-line-of-sight (NLOS).</a:t>
            </a:r>
          </a:p>
          <a:p>
            <a:pPr>
              <a:lnSpc>
                <a:spcPct val="90000"/>
              </a:lnSpc>
              <a:buFont typeface="Arial" panose="020B0604020202020204" pitchFamily="34" charset="0"/>
              <a:buChar char="•"/>
            </a:pPr>
            <a:r>
              <a:rPr lang="en-US" sz="2000" b="1">
                <a:latin typeface="Arial"/>
                <a:cs typeface="Arial"/>
              </a:rPr>
              <a:t>Terrain Models:</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Longley-Rice (ITM) &amp; TIREM:</a:t>
            </a:r>
            <a:r>
              <a:rPr lang="en-US" sz="1800">
                <a:latin typeface="Arial"/>
                <a:cs typeface="Arial"/>
              </a:rPr>
              <a:t> Point-to-point path loss over irregular terrain, considering diffraction and ground reflection.</a:t>
            </a:r>
          </a:p>
          <a:p>
            <a:pPr>
              <a:lnSpc>
                <a:spcPct val="90000"/>
              </a:lnSpc>
              <a:buFont typeface="Arial" panose="020B0604020202020204" pitchFamily="34" charset="0"/>
              <a:buChar char="•"/>
            </a:pPr>
            <a:r>
              <a:rPr lang="en-US" sz="2000" b="1">
                <a:latin typeface="Arial"/>
                <a:cs typeface="Arial"/>
              </a:rPr>
              <a:t>Ray Tracing Models (Advanced):</a:t>
            </a:r>
            <a:endParaRPr lang="en-US" sz="2000">
              <a:latin typeface="Arial"/>
              <a:cs typeface="Arial"/>
            </a:endParaRPr>
          </a:p>
          <a:p>
            <a:pPr marL="742950" lvl="1" indent="-285750">
              <a:lnSpc>
                <a:spcPct val="90000"/>
              </a:lnSpc>
              <a:buFont typeface="Arial" panose="020B0604020202020204" pitchFamily="34" charset="0"/>
              <a:buChar char="•"/>
            </a:pPr>
            <a:r>
              <a:rPr lang="en-US" sz="1800" b="1">
                <a:latin typeface="Arial"/>
                <a:cs typeface="Arial"/>
              </a:rPr>
              <a:t>Shooting and Bouncing Rays (SBR):</a:t>
            </a:r>
            <a:r>
              <a:rPr lang="en-US" sz="1800">
                <a:latin typeface="Arial"/>
                <a:cs typeface="Arial"/>
              </a:rPr>
              <a:t> Simulates reflections and diffractions (approximate path count, exact geometry).</a:t>
            </a:r>
          </a:p>
          <a:p>
            <a:pPr marL="742950" lvl="1" indent="-285750">
              <a:lnSpc>
                <a:spcPct val="90000"/>
              </a:lnSpc>
              <a:buFont typeface="Arial" panose="020B0604020202020204" pitchFamily="34" charset="0"/>
              <a:buChar char="•"/>
            </a:pPr>
            <a:r>
              <a:rPr lang="en-US" sz="1800" b="1">
                <a:latin typeface="Arial"/>
                <a:cs typeface="Arial"/>
              </a:rPr>
              <a:t>Image Method:</a:t>
            </a:r>
            <a:r>
              <a:rPr lang="en-US" sz="1800">
                <a:latin typeface="Arial"/>
                <a:cs typeface="Arial"/>
              </a:rPr>
              <a:t> Exact propagation paths with precise geometric accuracy for reflections.</a:t>
            </a:r>
          </a:p>
          <a:p>
            <a:pPr marL="742950" lvl="1" indent="-285750">
              <a:lnSpc>
                <a:spcPct val="90000"/>
              </a:lnSpc>
              <a:buFont typeface="Arial" panose="020B0604020202020204" pitchFamily="34" charset="0"/>
              <a:buChar char="•"/>
            </a:pPr>
            <a:r>
              <a:rPr lang="en-US" sz="1800" b="1">
                <a:latin typeface="Arial"/>
                <a:cs typeface="Arial"/>
              </a:rPr>
              <a:t>Key Features:</a:t>
            </a:r>
            <a:r>
              <a:rPr lang="en-US" sz="1800">
                <a:latin typeface="Arial"/>
                <a:cs typeface="Arial"/>
              </a:rPr>
              <a:t> Multipath analysis, material property considerations, polarization, path loss, phase shift, and GPU acceleration.</a:t>
            </a:r>
          </a:p>
          <a:p>
            <a:pPr marL="400685" lvl="1" indent="0">
              <a:lnSpc>
                <a:spcPct val="90000"/>
              </a:lnSpc>
              <a:buNone/>
            </a:pPr>
            <a:endParaRPr lang="en-US" sz="1800">
              <a:latin typeface="Arial"/>
              <a:cs typeface="Arial"/>
            </a:endParaRPr>
          </a:p>
        </p:txBody>
      </p:sp>
      <p:pic>
        <p:nvPicPr>
          <p:cNvPr id="6" name="Picture 5">
            <a:extLst>
              <a:ext uri="{FF2B5EF4-FFF2-40B4-BE49-F238E27FC236}">
                <a16:creationId xmlns:a16="http://schemas.microsoft.com/office/drawing/2014/main" id="{20FDAE4F-A9DD-2988-70E1-28E343FB6B38}"/>
              </a:ext>
            </a:extLst>
          </p:cNvPr>
          <p:cNvPicPr>
            <a:picLocks noChangeAspect="1"/>
          </p:cNvPicPr>
          <p:nvPr/>
        </p:nvPicPr>
        <p:blipFill>
          <a:blip r:embed="rId3"/>
          <a:srcRect l="4689" r="13376" b="-1"/>
          <a:stretch>
            <a:fillRect/>
          </a:stretch>
        </p:blipFill>
        <p:spPr>
          <a:xfrm>
            <a:off x="8686800" y="1447800"/>
            <a:ext cx="2477386" cy="2222361"/>
          </a:xfrm>
          <a:prstGeom prst="rect">
            <a:avLst/>
          </a:prstGeom>
          <a:noFill/>
        </p:spPr>
      </p:pic>
    </p:spTree>
    <p:extLst>
      <p:ext uri="{BB962C8B-B14F-4D97-AF65-F5344CB8AC3E}">
        <p14:creationId xmlns:p14="http://schemas.microsoft.com/office/powerpoint/2010/main" val="3784839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3531-3E0E-ABE2-FCE2-CDC4842F1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299CDD-C5AE-5975-4D9F-5B76DEDBA89F}"/>
              </a:ext>
            </a:extLst>
          </p:cNvPr>
          <p:cNvSpPr>
            <a:spLocks noGrp="1"/>
          </p:cNvSpPr>
          <p:nvPr>
            <p:ph type="title"/>
          </p:nvPr>
        </p:nvSpPr>
        <p:spPr>
          <a:xfrm>
            <a:off x="600075" y="174625"/>
            <a:ext cx="10515600" cy="515938"/>
          </a:xfrm>
        </p:spPr>
        <p:txBody>
          <a:bodyPr anchor="t">
            <a:normAutofit fontScale="90000"/>
          </a:bodyPr>
          <a:lstStyle/>
          <a:p>
            <a:r>
              <a:rPr lang="en-US" sz="2800" b="1" dirty="0">
                <a:solidFill>
                  <a:srgbClr val="1EABDA"/>
                </a:solidFill>
                <a:latin typeface="Roboto"/>
              </a:rPr>
              <a:t>Related Resources: Visualization and Analysis with Antenna Toolbox</a:t>
            </a:r>
            <a:endParaRPr lang="en-US" sz="2800" b="1">
              <a:solidFill>
                <a:srgbClr val="1EABDA"/>
              </a:solidFill>
              <a:latin typeface="Roboto"/>
              <a:ea typeface="Roboto"/>
              <a:cs typeface="Roboto"/>
            </a:endParaRPr>
          </a:p>
        </p:txBody>
      </p:sp>
      <p:sp>
        <p:nvSpPr>
          <p:cNvPr id="11" name="Rectangle 1">
            <a:extLst>
              <a:ext uri="{FF2B5EF4-FFF2-40B4-BE49-F238E27FC236}">
                <a16:creationId xmlns:a16="http://schemas.microsoft.com/office/drawing/2014/main" id="{D1FDA150-3A7C-E48A-4895-6B8B751D1F1E}"/>
              </a:ext>
            </a:extLst>
          </p:cNvPr>
          <p:cNvSpPr>
            <a:spLocks noGrp="1" noChangeArrowheads="1"/>
          </p:cNvSpPr>
          <p:nvPr>
            <p:ph sz="half" idx="1"/>
          </p:nvPr>
        </p:nvSpPr>
        <p:spPr bwMode="auto">
          <a:xfrm>
            <a:off x="240784" y="985838"/>
            <a:ext cx="8967441" cy="5625509"/>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effectLst/>
                <a:latin typeface="Arial"/>
                <a:cs typeface="Arial"/>
              </a:rPr>
              <a:t>Interactive 3D Site Viewer:</a:t>
            </a:r>
            <a:endParaRPr lang="en-US" altLang="en-US" sz="1800" b="0" i="0" u="none" strike="noStrike" cap="none" normalizeH="0" baseline="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Transmitter &amp; Receiver Placement:</a:t>
            </a:r>
            <a:r>
              <a:rPr kumimoji="0" lang="en-US" altLang="en-US" sz="1600" b="0" i="0" u="none" strike="noStrike" cap="none" normalizeH="0" baseline="0" dirty="0">
                <a:ln>
                  <a:noFill/>
                </a:ln>
                <a:effectLst/>
                <a:latin typeface="Arial"/>
                <a:cs typeface="Arial"/>
              </a:rPr>
              <a:t> Easily define and place sites on a 3D globe or custom scene.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Coverage Maps:</a:t>
            </a:r>
            <a:r>
              <a:rPr kumimoji="0" lang="en-US" altLang="en-US" sz="1600" b="0" i="0" u="none" strike="noStrike" cap="none" normalizeH="0" baseline="0" dirty="0">
                <a:ln>
                  <a:noFill/>
                </a:ln>
                <a:effectLst/>
                <a:latin typeface="Arial"/>
                <a:cs typeface="Arial"/>
              </a:rPr>
              <a:t> Visualize received signal strength (e.g., dBm), SINR, or link status.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Propagation Path Visualization:</a:t>
            </a:r>
            <a:r>
              <a:rPr kumimoji="0" lang="en-US" altLang="en-US" sz="1600" b="0" i="0" u="none" strike="noStrike" cap="none" normalizeH="0" baseline="0" dirty="0">
                <a:ln>
                  <a:noFill/>
                </a:ln>
                <a:effectLst/>
                <a:latin typeface="Arial"/>
                <a:cs typeface="Arial"/>
              </a:rPr>
              <a:t> Plot individual ray paths showing reflections and diffractions.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Terrain &amp; Basemap Integration:</a:t>
            </a:r>
            <a:r>
              <a:rPr kumimoji="0" lang="en-US" altLang="en-US" sz="1600" b="0" i="0" u="none" strike="noStrike" cap="none" normalizeH="0" baseline="0" dirty="0">
                <a:ln>
                  <a:noFill/>
                </a:ln>
                <a:effectLst/>
                <a:latin typeface="Arial"/>
                <a:cs typeface="Arial"/>
              </a:rPr>
              <a:t> Incorporate real-world terrain and basemaps for realistic context. </a:t>
            </a:r>
            <a:endParaRPr lang="en-US" altLang="en-US" sz="1600" b="0" i="0" u="none" strike="noStrike" cap="none" normalizeH="0" baseline="0" dirty="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effectLst/>
                <a:latin typeface="Arial"/>
                <a:cs typeface="Arial"/>
              </a:rPr>
              <a:t>Analysis &amp; Metrics:</a:t>
            </a:r>
            <a:endParaRPr kumimoji="0" lang="en-US" altLang="en-US" sz="18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Path Loss:</a:t>
            </a:r>
            <a:r>
              <a:rPr kumimoji="0" lang="en-US" altLang="en-US" sz="1600" b="0" i="0" u="none" strike="noStrike" cap="none" normalizeH="0" baseline="0" dirty="0">
                <a:ln>
                  <a:noFill/>
                </a:ln>
                <a:effectLst/>
                <a:latin typeface="Arial"/>
                <a:cs typeface="Arial"/>
              </a:rPr>
              <a:t> Calculate signal attenuation.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Signal Strength &amp; SINR:</a:t>
            </a:r>
            <a:r>
              <a:rPr kumimoji="0" lang="en-US" altLang="en-US" sz="1600" b="0" i="0" u="none" strike="noStrike" cap="none" normalizeH="0" baseline="0" dirty="0">
                <a:ln>
                  <a:noFill/>
                </a:ln>
                <a:effectLst/>
                <a:latin typeface="Arial"/>
                <a:cs typeface="Arial"/>
              </a:rPr>
              <a:t> Determine received signal quality.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Link Status:</a:t>
            </a:r>
            <a:r>
              <a:rPr kumimoji="0" lang="en-US" altLang="en-US" sz="1600" b="0" i="0" u="none" strike="noStrike" cap="none" normalizeH="0" baseline="0" dirty="0">
                <a:ln>
                  <a:noFill/>
                </a:ln>
                <a:effectLst/>
                <a:latin typeface="Arial"/>
                <a:cs typeface="Arial"/>
              </a:rPr>
              <a:t> Evaluate communication link success.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1" i="0" u="none" strike="noStrike" cap="none" normalizeH="0" baseline="0" dirty="0">
                <a:ln>
                  <a:noFill/>
                </a:ln>
                <a:effectLst/>
                <a:latin typeface="Arial"/>
                <a:cs typeface="Arial"/>
              </a:rPr>
              <a:t>LOS/NLOS Analysis:</a:t>
            </a:r>
            <a:r>
              <a:rPr kumimoji="0" lang="en-US" altLang="en-US" sz="1600" b="0" i="0" u="none" strike="noStrike" cap="none" normalizeH="0" baseline="0" dirty="0">
                <a:ln>
                  <a:noFill/>
                </a:ln>
                <a:effectLst/>
                <a:latin typeface="Arial"/>
                <a:cs typeface="Arial"/>
              </a:rPr>
              <a:t> Determine visibility between sites.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endParaRPr kumimoji="0" lang="en-US" altLang="en-US" sz="1600" b="0" i="0" u="none" strike="noStrike" cap="none" normalizeH="0" baseline="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800" b="1" i="0" u="none" strike="noStrike" cap="none" normalizeH="0" baseline="0" dirty="0">
                <a:ln>
                  <a:noFill/>
                </a:ln>
                <a:effectLst/>
                <a:latin typeface="Arial"/>
                <a:cs typeface="Arial"/>
              </a:rPr>
              <a:t>Integration &amp; Customization:</a:t>
            </a:r>
            <a:endParaRPr kumimoji="0" lang="en-US" altLang="en-US" sz="18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0" i="0" u="none" strike="noStrike" cap="none" normalizeH="0" baseline="0" dirty="0">
                <a:ln>
                  <a:noFill/>
                </a:ln>
                <a:effectLst/>
                <a:latin typeface="Arial"/>
                <a:cs typeface="Arial"/>
              </a:rPr>
              <a:t>Define transmitter/receiver properties (</a:t>
            </a:r>
            <a:r>
              <a:rPr kumimoji="0" lang="en-US" altLang="en-US" sz="1600" b="0" i="0" u="none" strike="noStrike" cap="none" normalizeH="0" baseline="0" dirty="0" err="1">
                <a:ln>
                  <a:noFill/>
                </a:ln>
                <a:effectLst/>
                <a:latin typeface="Arial"/>
                <a:cs typeface="Arial"/>
              </a:rPr>
              <a:t>txsite</a:t>
            </a:r>
            <a:r>
              <a:rPr kumimoji="0" lang="en-US" altLang="en-US" sz="1600" b="0" i="0" u="none" strike="noStrike" cap="none" normalizeH="0" baseline="0" dirty="0">
                <a:ln>
                  <a:noFill/>
                </a:ln>
                <a:effectLst/>
                <a:latin typeface="Arial"/>
                <a:cs typeface="Arial"/>
              </a:rPr>
              <a:t>, </a:t>
            </a:r>
            <a:r>
              <a:rPr kumimoji="0" lang="en-US" altLang="en-US" sz="1600" b="0" i="0" u="none" strike="noStrike" cap="none" normalizeH="0" baseline="0" dirty="0" err="1">
                <a:ln>
                  <a:noFill/>
                </a:ln>
                <a:effectLst/>
                <a:latin typeface="Arial"/>
                <a:cs typeface="Arial"/>
              </a:rPr>
              <a:t>rxsite</a:t>
            </a:r>
            <a:r>
              <a:rPr kumimoji="0" lang="en-US" altLang="en-US" sz="1600" b="0" i="0" u="none" strike="noStrike" cap="none" normalizeH="0" baseline="0" dirty="0">
                <a:ln>
                  <a:noFill/>
                </a:ln>
                <a:effectLst/>
                <a:latin typeface="Arial"/>
                <a:cs typeface="Arial"/>
              </a:rPr>
              <a:t>).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0" i="0" u="none" strike="noStrike" cap="none" normalizeH="0" baseline="0" dirty="0">
                <a:ln>
                  <a:noFill/>
                </a:ln>
                <a:effectLst/>
                <a:latin typeface="Arial"/>
                <a:cs typeface="Arial"/>
              </a:rPr>
              <a:t>Configure propagation models (</a:t>
            </a:r>
            <a:r>
              <a:rPr kumimoji="0" lang="en-US" altLang="en-US" sz="1600" b="0" i="0" u="none" strike="noStrike" cap="none" normalizeH="0" baseline="0" dirty="0" err="1">
                <a:ln>
                  <a:noFill/>
                </a:ln>
                <a:effectLst/>
                <a:latin typeface="Arial"/>
                <a:cs typeface="Arial"/>
              </a:rPr>
              <a:t>propagationModel</a:t>
            </a:r>
            <a:r>
              <a:rPr kumimoji="0" lang="en-US" altLang="en-US" sz="1600" b="0" i="0" u="none" strike="noStrike" cap="none" normalizeH="0" baseline="0" dirty="0">
                <a:ln>
                  <a:noFill/>
                </a:ln>
                <a:effectLst/>
                <a:latin typeface="Arial"/>
                <a:cs typeface="Arial"/>
              </a:rPr>
              <a:t>).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0" i="0" u="none" strike="noStrike" cap="none" normalizeH="0" baseline="0" dirty="0">
                <a:ln>
                  <a:noFill/>
                </a:ln>
                <a:effectLst/>
                <a:latin typeface="Arial"/>
                <a:cs typeface="Arial"/>
              </a:rPr>
              <a:t>Programmatic control for automation and scripting. </a:t>
            </a:r>
            <a:endParaRPr lang="en-US" altLang="en-US" sz="1600" b="0" i="0" u="none" strike="noStrike" cap="none" normalizeH="0" baseline="0" dirty="0">
              <a:ln>
                <a:noFill/>
              </a:ln>
              <a:effectLst/>
              <a:latin typeface="Arial"/>
              <a:cs typeface="Arial"/>
            </a:endParaRPr>
          </a:p>
          <a:p>
            <a:pPr marL="457200" marR="0" lvl="1" indent="0" defTabSz="914400" rtl="0" eaLnBrk="0" fontAlgn="base" latinLnBrk="0" hangingPunct="0">
              <a:lnSpc>
                <a:spcPct val="90000"/>
              </a:lnSpc>
              <a:spcBef>
                <a:spcPct val="0"/>
              </a:spcBef>
              <a:spcAft>
                <a:spcPts val="600"/>
              </a:spcAft>
              <a:buClrTx/>
              <a:buSzTx/>
              <a:buFontTx/>
              <a:buChar char="•"/>
              <a:tabLst/>
            </a:pPr>
            <a:r>
              <a:rPr kumimoji="0" lang="en-US" altLang="en-US" sz="1600" b="0" i="0" u="none" strike="noStrike" cap="none" normalizeH="0" baseline="0" dirty="0">
                <a:ln>
                  <a:noFill/>
                </a:ln>
                <a:effectLst/>
                <a:latin typeface="Arial"/>
                <a:cs typeface="Arial"/>
              </a:rPr>
              <a:t>Customize building properties from OpenStreetMap files.</a:t>
            </a:r>
            <a:endParaRPr lang="en-US" altLang="en-US" sz="1600" b="0" i="0" u="none" strike="noStrike" cap="none" normalizeH="0" baseline="0" dirty="0">
              <a:ln>
                <a:noFill/>
              </a:ln>
              <a:effectLst/>
              <a:latin typeface="Arial"/>
              <a:cs typeface="Arial"/>
            </a:endParaRPr>
          </a:p>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1600" b="0" i="0" u="none" strike="noStrike" cap="none" normalizeH="0" baseline="0">
              <a:ln>
                <a:noFill/>
              </a:ln>
              <a:effectLst/>
              <a:latin typeface="Arial"/>
              <a:cs typeface="Arial"/>
            </a:endParaRPr>
          </a:p>
        </p:txBody>
      </p:sp>
      <p:pic>
        <p:nvPicPr>
          <p:cNvPr id="14" name="Picture 13">
            <a:extLst>
              <a:ext uri="{FF2B5EF4-FFF2-40B4-BE49-F238E27FC236}">
                <a16:creationId xmlns:a16="http://schemas.microsoft.com/office/drawing/2014/main" id="{E99DB5B5-FDC3-45DC-2A6B-F4075283895F}"/>
              </a:ext>
            </a:extLst>
          </p:cNvPr>
          <p:cNvPicPr>
            <a:picLocks noChangeAspect="1"/>
          </p:cNvPicPr>
          <p:nvPr/>
        </p:nvPicPr>
        <p:blipFill>
          <a:blip r:embed="rId3"/>
          <a:srcRect r="22524" b="-1"/>
          <a:stretch>
            <a:fillRect/>
          </a:stretch>
        </p:blipFill>
        <p:spPr>
          <a:xfrm>
            <a:off x="9373847" y="1341474"/>
            <a:ext cx="2548794" cy="2286418"/>
          </a:xfrm>
          <a:prstGeom prst="rect">
            <a:avLst/>
          </a:prstGeom>
          <a:noFill/>
        </p:spPr>
      </p:pic>
      <p:pic>
        <p:nvPicPr>
          <p:cNvPr id="16" name="Picture 15">
            <a:extLst>
              <a:ext uri="{FF2B5EF4-FFF2-40B4-BE49-F238E27FC236}">
                <a16:creationId xmlns:a16="http://schemas.microsoft.com/office/drawing/2014/main" id="{53FBB4FF-EFFA-0306-8E68-A24F9C5A0F5A}"/>
              </a:ext>
            </a:extLst>
          </p:cNvPr>
          <p:cNvPicPr>
            <a:picLocks noChangeAspect="1"/>
          </p:cNvPicPr>
          <p:nvPr/>
        </p:nvPicPr>
        <p:blipFill>
          <a:blip r:embed="rId4"/>
          <a:stretch>
            <a:fillRect/>
          </a:stretch>
        </p:blipFill>
        <p:spPr>
          <a:xfrm>
            <a:off x="9373846" y="3641843"/>
            <a:ext cx="2544803" cy="1740645"/>
          </a:xfrm>
          <a:prstGeom prst="rect">
            <a:avLst/>
          </a:prstGeom>
        </p:spPr>
      </p:pic>
    </p:spTree>
    <p:extLst>
      <p:ext uri="{BB962C8B-B14F-4D97-AF65-F5344CB8AC3E}">
        <p14:creationId xmlns:p14="http://schemas.microsoft.com/office/powerpoint/2010/main" val="1021101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8282-714C-891E-449F-239E21C5732E}"/>
              </a:ext>
            </a:extLst>
          </p:cNvPr>
          <p:cNvSpPr>
            <a:spLocks noGrp="1"/>
          </p:cNvSpPr>
          <p:nvPr>
            <p:ph type="title"/>
          </p:nvPr>
        </p:nvSpPr>
        <p:spPr>
          <a:xfrm>
            <a:off x="433332" y="56134"/>
            <a:ext cx="11163353" cy="879205"/>
          </a:xfrm>
        </p:spPr>
        <p:txBody>
          <a:bodyPr>
            <a:noAutofit/>
          </a:bodyPr>
          <a:lstStyle/>
          <a:p>
            <a:r>
              <a:rPr lang="en-US" sz="3200" b="1" dirty="0">
                <a:solidFill>
                  <a:srgbClr val="1EABDA"/>
                </a:solidFill>
                <a:latin typeface="Arial"/>
                <a:cs typeface="Arial"/>
              </a:rPr>
              <a:t>Exercise 4 steps: Deploy antenna array in real world scenario  </a:t>
            </a:r>
          </a:p>
        </p:txBody>
      </p:sp>
      <p:sp>
        <p:nvSpPr>
          <p:cNvPr id="5" name="Content Placeholder 2">
            <a:extLst>
              <a:ext uri="{FF2B5EF4-FFF2-40B4-BE49-F238E27FC236}">
                <a16:creationId xmlns:a16="http://schemas.microsoft.com/office/drawing/2014/main" id="{BE42AF9A-7748-DC55-9216-3E8037085FB2}"/>
              </a:ext>
            </a:extLst>
          </p:cNvPr>
          <p:cNvSpPr>
            <a:spLocks noGrp="1"/>
          </p:cNvSpPr>
          <p:nvPr>
            <p:ph idx="1"/>
          </p:nvPr>
        </p:nvSpPr>
        <p:spPr>
          <a:xfrm>
            <a:off x="532494" y="935339"/>
            <a:ext cx="9112250" cy="5853839"/>
          </a:xfrm>
        </p:spPr>
        <p:txBody>
          <a:bodyPr vert="horz" lIns="91440" tIns="45720" rIns="91440" bIns="45720" rtlCol="0" anchor="t">
            <a:noAutofit/>
          </a:bodyPr>
          <a:lstStyle/>
          <a:p>
            <a:pPr marL="343535" lvl="1" indent="-343535">
              <a:spcBef>
                <a:spcPts val="1000"/>
              </a:spcBef>
            </a:pPr>
            <a:r>
              <a:rPr lang="en-US" sz="2800" dirty="0">
                <a:latin typeface="Arial"/>
                <a:cs typeface="Arial"/>
              </a:rPr>
              <a:t>Create RF Scenario including the terrain (transmit and receive sites) </a:t>
            </a:r>
          </a:p>
          <a:p>
            <a:pPr marL="800735" lvl="2" indent="-343535">
              <a:spcBef>
                <a:spcPts val="1000"/>
              </a:spcBef>
              <a:buFont typeface="Courier New" panose="02070309020205020404" pitchFamily="49" charset="0"/>
              <a:buChar char="o"/>
            </a:pPr>
            <a:r>
              <a:rPr lang="en-US" dirty="0">
                <a:latin typeface="Arial"/>
                <a:cs typeface="Arial"/>
              </a:rPr>
              <a:t>Create RF receive site</a:t>
            </a:r>
          </a:p>
          <a:p>
            <a:pPr marL="800735" lvl="2" indent="-343535">
              <a:spcBef>
                <a:spcPts val="1000"/>
              </a:spcBef>
              <a:buFont typeface="Courier New" panose="02070309020205020404" pitchFamily="49" charset="0"/>
              <a:buChar char="o"/>
            </a:pPr>
            <a:r>
              <a:rPr lang="en-US" dirty="0">
                <a:latin typeface="Arial"/>
                <a:cs typeface="Arial"/>
              </a:rPr>
              <a:t>Create Tx Sites: 1 RF communication link and 2 interfering sites in 2.5 GHz Band</a:t>
            </a:r>
          </a:p>
          <a:p>
            <a:pPr marL="343535" lvl="1" indent="-343535">
              <a:spcBef>
                <a:spcPts val="1000"/>
              </a:spcBef>
            </a:pPr>
            <a:r>
              <a:rPr lang="en-US" sz="2800" dirty="0">
                <a:latin typeface="Arial"/>
                <a:cs typeface="Arial"/>
              </a:rPr>
              <a:t>Verify Line-of-Sight Link Visibility</a:t>
            </a:r>
          </a:p>
          <a:p>
            <a:pPr marL="800735" lvl="2" indent="-343535">
              <a:spcBef>
                <a:spcPts val="1000"/>
              </a:spcBef>
              <a:buFont typeface="Courier New,monospace" panose="020B0604020202020204" pitchFamily="34" charset="0"/>
              <a:buChar char="o"/>
            </a:pPr>
            <a:r>
              <a:rPr lang="en-US" dirty="0">
                <a:latin typeface="Arial"/>
                <a:cs typeface="Arial"/>
              </a:rPr>
              <a:t>Specify Receive and Transmit site antennas</a:t>
            </a:r>
            <a:br>
              <a:rPr lang="en-US" dirty="0">
                <a:latin typeface="Arial"/>
                <a:cs typeface="Arial"/>
              </a:rPr>
            </a:br>
            <a:r>
              <a:rPr lang="en-US" dirty="0">
                <a:latin typeface="Arial"/>
                <a:cs typeface="Arial"/>
              </a:rPr>
              <a:t>  Import 8-by-8 Receive Station Antenna Array (from Ex2)</a:t>
            </a:r>
            <a:br>
              <a:rPr lang="en-US" dirty="0">
                <a:latin typeface="Arial"/>
                <a:cs typeface="Arial"/>
              </a:rPr>
            </a:br>
            <a:r>
              <a:rPr lang="en-US" dirty="0">
                <a:latin typeface="Arial"/>
                <a:cs typeface="Arial"/>
              </a:rPr>
              <a:t>  Create 4-by-4 Tx Site Antenna Array</a:t>
            </a:r>
          </a:p>
          <a:p>
            <a:pPr marL="343535" lvl="1" indent="-343535">
              <a:spcBef>
                <a:spcPts val="1000"/>
              </a:spcBef>
            </a:pPr>
            <a:r>
              <a:rPr lang="en-US" sz="2800" dirty="0">
                <a:latin typeface="Arial"/>
                <a:cs typeface="Arial"/>
              </a:rPr>
              <a:t>Calculate Received Signal Strength From Signal link and interference without Beamforming</a:t>
            </a:r>
          </a:p>
          <a:p>
            <a:pPr marL="343535" lvl="1" indent="-343535">
              <a:spcBef>
                <a:spcPts val="1000"/>
              </a:spcBef>
            </a:pPr>
            <a:endParaRPr lang="en-US" sz="2800" dirty="0">
              <a:latin typeface="Arial"/>
              <a:cs typeface="Arial"/>
            </a:endParaRPr>
          </a:p>
          <a:p>
            <a:pPr marL="343535" lvl="1" indent="-343535">
              <a:spcBef>
                <a:spcPts val="1000"/>
              </a:spcBef>
            </a:pPr>
            <a:r>
              <a:rPr lang="en-US" sz="2800" dirty="0">
                <a:latin typeface="Arial"/>
                <a:cs typeface="Arial"/>
              </a:rPr>
              <a:t>Interference Nulling Workflow using MVDR Beamformer (next slide)</a:t>
            </a:r>
            <a:br>
              <a:rPr lang="en-US" sz="2800" dirty="0">
                <a:latin typeface="Arial"/>
                <a:cs typeface="Arial"/>
              </a:rPr>
            </a:br>
            <a:r>
              <a:rPr lang="en-US" sz="2800" dirty="0">
                <a:latin typeface="Arial"/>
                <a:cs typeface="Arial"/>
              </a:rPr>
              <a:t> </a:t>
            </a:r>
            <a:endParaRPr lang="en-US" dirty="0"/>
          </a:p>
          <a:p>
            <a:pPr marL="343535" indent="-343535"/>
            <a:endParaRPr lang="en-US" sz="1400" dirty="0"/>
          </a:p>
        </p:txBody>
      </p:sp>
      <p:pic>
        <p:nvPicPr>
          <p:cNvPr id="3" name="Picture 2">
            <a:extLst>
              <a:ext uri="{FF2B5EF4-FFF2-40B4-BE49-F238E27FC236}">
                <a16:creationId xmlns:a16="http://schemas.microsoft.com/office/drawing/2014/main" id="{3F141F70-9BCA-764D-B3A7-FB9C752506AD}"/>
              </a:ext>
            </a:extLst>
          </p:cNvPr>
          <p:cNvPicPr>
            <a:picLocks noChangeAspect="1"/>
          </p:cNvPicPr>
          <p:nvPr/>
        </p:nvPicPr>
        <p:blipFill>
          <a:blip r:embed="rId3"/>
          <a:stretch>
            <a:fillRect/>
          </a:stretch>
        </p:blipFill>
        <p:spPr>
          <a:xfrm>
            <a:off x="9437283" y="4236039"/>
            <a:ext cx="2451502" cy="1708921"/>
          </a:xfrm>
          <a:prstGeom prst="rect">
            <a:avLst/>
          </a:prstGeom>
        </p:spPr>
      </p:pic>
      <p:pic>
        <p:nvPicPr>
          <p:cNvPr id="4" name="Picture 3" descr="A map with green lines and symbols&#10;&#10;AI-generated content may be incorrect.">
            <a:extLst>
              <a:ext uri="{FF2B5EF4-FFF2-40B4-BE49-F238E27FC236}">
                <a16:creationId xmlns:a16="http://schemas.microsoft.com/office/drawing/2014/main" id="{95304E9C-0E2D-4B8D-4DF0-B8292B5BD0D5}"/>
              </a:ext>
            </a:extLst>
          </p:cNvPr>
          <p:cNvPicPr>
            <a:picLocks noChangeAspect="1"/>
          </p:cNvPicPr>
          <p:nvPr/>
        </p:nvPicPr>
        <p:blipFill>
          <a:blip r:embed="rId4"/>
          <a:stretch>
            <a:fillRect/>
          </a:stretch>
        </p:blipFill>
        <p:spPr>
          <a:xfrm>
            <a:off x="9439275" y="1514475"/>
            <a:ext cx="2443193" cy="1888766"/>
          </a:xfrm>
          <a:prstGeom prst="rect">
            <a:avLst/>
          </a:prstGeom>
        </p:spPr>
      </p:pic>
    </p:spTree>
    <p:extLst>
      <p:ext uri="{BB962C8B-B14F-4D97-AF65-F5344CB8AC3E}">
        <p14:creationId xmlns:p14="http://schemas.microsoft.com/office/powerpoint/2010/main" val="2623377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F86B5-0A27-E4F5-D328-6CB9F9B02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ECC4A-C9A2-0A5B-91DF-05F1D9DA4747}"/>
              </a:ext>
            </a:extLst>
          </p:cNvPr>
          <p:cNvSpPr>
            <a:spLocks noGrp="1"/>
          </p:cNvSpPr>
          <p:nvPr>
            <p:ph type="title"/>
          </p:nvPr>
        </p:nvSpPr>
        <p:spPr>
          <a:xfrm>
            <a:off x="529136" y="266544"/>
            <a:ext cx="10769600" cy="483954"/>
          </a:xfrm>
        </p:spPr>
        <p:txBody>
          <a:bodyPr>
            <a:noAutofit/>
          </a:bodyPr>
          <a:lstStyle/>
          <a:p>
            <a:r>
              <a:rPr lang="en-US" sz="3200" b="1" dirty="0">
                <a:solidFill>
                  <a:srgbClr val="1EABDA"/>
                </a:solidFill>
                <a:latin typeface="Roboto"/>
              </a:rPr>
              <a:t>Exercise 4 steps : adaptive beamforming workflow </a:t>
            </a:r>
          </a:p>
        </p:txBody>
      </p:sp>
      <p:sp>
        <p:nvSpPr>
          <p:cNvPr id="5" name="Content Placeholder 2">
            <a:extLst>
              <a:ext uri="{FF2B5EF4-FFF2-40B4-BE49-F238E27FC236}">
                <a16:creationId xmlns:a16="http://schemas.microsoft.com/office/drawing/2014/main" id="{232989BC-9C32-0A5E-4CF7-B5ED16321465}"/>
              </a:ext>
            </a:extLst>
          </p:cNvPr>
          <p:cNvSpPr>
            <a:spLocks noGrp="1"/>
          </p:cNvSpPr>
          <p:nvPr>
            <p:ph idx="1"/>
          </p:nvPr>
        </p:nvSpPr>
        <p:spPr>
          <a:xfrm>
            <a:off x="435166" y="1017602"/>
            <a:ext cx="7392838" cy="5298432"/>
          </a:xfrm>
        </p:spPr>
        <p:txBody>
          <a:bodyPr vert="horz" lIns="91440" tIns="45720" rIns="91440" bIns="45720" rtlCol="0" anchor="t">
            <a:noAutofit/>
          </a:bodyPr>
          <a:lstStyle/>
          <a:p>
            <a:pPr marL="343535" indent="-343535"/>
            <a:r>
              <a:rPr lang="it-IT">
                <a:latin typeface="Arial"/>
                <a:cs typeface="Arial"/>
              </a:rPr>
              <a:t>Define Antenna Array &amp; Signal Scenario</a:t>
            </a:r>
            <a:endParaRPr lang="en-US">
              <a:latin typeface="Arial"/>
              <a:cs typeface="Arial"/>
            </a:endParaRPr>
          </a:p>
          <a:p>
            <a:pPr marL="343535" indent="-343535"/>
            <a:r>
              <a:rPr lang="en-US">
                <a:latin typeface="Arial"/>
                <a:cs typeface="Arial"/>
              </a:rPr>
              <a:t>Create Phased Array received signal</a:t>
            </a:r>
          </a:p>
          <a:p>
            <a:pPr marL="744220" lvl="1" indent="-343535">
              <a:lnSpc>
                <a:spcPct val="100000"/>
              </a:lnSpc>
              <a:buFont typeface="Courier New" pitchFamily="2" charset="2"/>
              <a:buChar char="o"/>
            </a:pPr>
            <a:r>
              <a:rPr lang="en-US" sz="1800">
                <a:latin typeface="Arial"/>
                <a:cs typeface="Arial"/>
              </a:rPr>
              <a:t>Generate Tx signal waveform </a:t>
            </a:r>
          </a:p>
          <a:p>
            <a:pPr marL="744220" lvl="1" indent="-343535">
              <a:lnSpc>
                <a:spcPct val="100000"/>
              </a:lnSpc>
              <a:buFont typeface="Courier New" pitchFamily="2" charset="2"/>
              <a:buChar char="o"/>
            </a:pPr>
            <a:r>
              <a:rPr lang="en-US" sz="1800">
                <a:latin typeface="Arial"/>
                <a:cs typeface="Arial"/>
              </a:rPr>
              <a:t>Add noise and interference signals</a:t>
            </a:r>
          </a:p>
          <a:p>
            <a:pPr marL="744220" lvl="1" indent="-343535">
              <a:lnSpc>
                <a:spcPct val="100000"/>
              </a:lnSpc>
              <a:buFont typeface="Courier New" pitchFamily="2" charset="2"/>
              <a:buChar char="o"/>
            </a:pPr>
            <a:r>
              <a:rPr lang="en-US" sz="1800">
                <a:latin typeface="Arial"/>
                <a:cs typeface="Arial"/>
              </a:rPr>
              <a:t>Simulate received plane waves at array (using </a:t>
            </a:r>
            <a:r>
              <a:rPr lang="en-US" sz="1800" err="1">
                <a:latin typeface="Arial"/>
                <a:cs typeface="Arial"/>
              </a:rPr>
              <a:t>collectPlaneWave</a:t>
            </a:r>
            <a:r>
              <a:rPr lang="en-US" sz="1800">
                <a:latin typeface="Arial"/>
                <a:cs typeface="Arial"/>
              </a:rPr>
              <a:t>)</a:t>
            </a:r>
          </a:p>
          <a:p>
            <a:pPr marL="343535" indent="-343535"/>
            <a:r>
              <a:rPr lang="en-US">
                <a:latin typeface="Arial"/>
                <a:cs typeface="Arial"/>
              </a:rPr>
              <a:t>Create MVDR Beamformer object</a:t>
            </a:r>
          </a:p>
          <a:p>
            <a:pPr marL="744220" lvl="1" indent="-343535">
              <a:lnSpc>
                <a:spcPct val="100000"/>
              </a:lnSpc>
              <a:buFont typeface="Courier New" pitchFamily="2" charset="2"/>
              <a:buChar char="o"/>
            </a:pPr>
            <a:r>
              <a:rPr lang="en-US" sz="1800">
                <a:latin typeface="Arial"/>
                <a:cs typeface="Arial"/>
              </a:rPr>
              <a:t>Specify URA object, input angle</a:t>
            </a:r>
          </a:p>
          <a:p>
            <a:pPr marL="343535" lvl="1" indent="-343535">
              <a:buSzPct val="75000"/>
              <a:buFont typeface="Wingdings" pitchFamily="2" charset="2"/>
              <a:buChar char="§"/>
            </a:pPr>
            <a:r>
              <a:rPr lang="en-US" sz="2400">
                <a:latin typeface="Arial"/>
                <a:cs typeface="Arial"/>
              </a:rPr>
              <a:t>Apply MVDR Beamformer for received signal</a:t>
            </a:r>
          </a:p>
          <a:p>
            <a:pPr marL="744220" lvl="1" indent="-343535">
              <a:lnSpc>
                <a:spcPct val="100000"/>
              </a:lnSpc>
              <a:buFont typeface="Courier New" pitchFamily="2" charset="2"/>
              <a:buChar char="o"/>
            </a:pPr>
            <a:r>
              <a:rPr lang="en-US" sz="1800">
                <a:latin typeface="Arial"/>
                <a:cs typeface="Arial"/>
              </a:rPr>
              <a:t>Define Steering Vector for Desired Signal</a:t>
            </a:r>
          </a:p>
          <a:p>
            <a:pPr marL="343535" lvl="1" indent="-343535">
              <a:buSzPct val="75000"/>
              <a:buFont typeface="Wingdings" pitchFamily="2" charset="2"/>
              <a:buChar char="§"/>
            </a:pPr>
            <a:r>
              <a:rPr lang="en-US" sz="2400">
                <a:latin typeface="Arial"/>
                <a:cs typeface="Arial"/>
              </a:rPr>
              <a:t>Plot Array Radiation pattern after beamforming</a:t>
            </a:r>
          </a:p>
          <a:p>
            <a:pPr marL="744220" lvl="1" indent="-343535">
              <a:lnSpc>
                <a:spcPct val="100000"/>
              </a:lnSpc>
              <a:buFont typeface="Courier New" pitchFamily="2" charset="2"/>
              <a:buChar char="o"/>
            </a:pPr>
            <a:r>
              <a:rPr lang="en-US" sz="1800">
                <a:latin typeface="Arial"/>
                <a:cs typeface="Arial"/>
              </a:rPr>
              <a:t>Visualize the array pattern to observe nulls in interference directions </a:t>
            </a:r>
          </a:p>
          <a:p>
            <a:pPr marL="744220" lvl="1" indent="-343535">
              <a:lnSpc>
                <a:spcPct val="100000"/>
              </a:lnSpc>
              <a:buFont typeface="Courier New" pitchFamily="2" charset="2"/>
              <a:buChar char="o"/>
            </a:pPr>
            <a:r>
              <a:rPr lang="en-US" sz="1800">
                <a:latin typeface="Arial"/>
                <a:cs typeface="Arial"/>
              </a:rPr>
              <a:t>compute received signal strength after beamforming</a:t>
            </a:r>
          </a:p>
          <a:p>
            <a:pPr marL="744220" lvl="1" indent="-343535">
              <a:lnSpc>
                <a:spcPct val="100000"/>
              </a:lnSpc>
              <a:buFont typeface="Courier New" pitchFamily="2" charset="2"/>
              <a:buChar char="o"/>
            </a:pPr>
            <a:endParaRPr lang="en-US" sz="1800">
              <a:latin typeface="Arial"/>
              <a:cs typeface="Arial"/>
            </a:endParaRPr>
          </a:p>
        </p:txBody>
      </p:sp>
      <p:pic>
        <p:nvPicPr>
          <p:cNvPr id="6" name="Picture 5">
            <a:extLst>
              <a:ext uri="{FF2B5EF4-FFF2-40B4-BE49-F238E27FC236}">
                <a16:creationId xmlns:a16="http://schemas.microsoft.com/office/drawing/2014/main" id="{A712E854-9F16-4AA2-D117-BAAF63ED051C}"/>
              </a:ext>
            </a:extLst>
          </p:cNvPr>
          <p:cNvPicPr>
            <a:picLocks noChangeAspect="1"/>
          </p:cNvPicPr>
          <p:nvPr/>
        </p:nvPicPr>
        <p:blipFill>
          <a:blip r:embed="rId3"/>
          <a:stretch>
            <a:fillRect/>
          </a:stretch>
        </p:blipFill>
        <p:spPr>
          <a:xfrm>
            <a:off x="8229601" y="1103244"/>
            <a:ext cx="3330228" cy="1342727"/>
          </a:xfrm>
          <a:prstGeom prst="rect">
            <a:avLst/>
          </a:prstGeom>
        </p:spPr>
      </p:pic>
      <p:pic>
        <p:nvPicPr>
          <p:cNvPr id="8" name="Picture 7">
            <a:extLst>
              <a:ext uri="{FF2B5EF4-FFF2-40B4-BE49-F238E27FC236}">
                <a16:creationId xmlns:a16="http://schemas.microsoft.com/office/drawing/2014/main" id="{88A1E049-90C1-F8C2-AF4D-5E340A3ED49F}"/>
              </a:ext>
            </a:extLst>
          </p:cNvPr>
          <p:cNvPicPr>
            <a:picLocks noChangeAspect="1"/>
          </p:cNvPicPr>
          <p:nvPr/>
        </p:nvPicPr>
        <p:blipFill>
          <a:blip r:embed="rId4"/>
          <a:stretch>
            <a:fillRect/>
          </a:stretch>
        </p:blipFill>
        <p:spPr>
          <a:xfrm>
            <a:off x="8262615" y="2548537"/>
            <a:ext cx="3330228" cy="1355246"/>
          </a:xfrm>
          <a:prstGeom prst="rect">
            <a:avLst/>
          </a:prstGeom>
        </p:spPr>
      </p:pic>
      <p:pic>
        <p:nvPicPr>
          <p:cNvPr id="10" name="Picture 9">
            <a:extLst>
              <a:ext uri="{FF2B5EF4-FFF2-40B4-BE49-F238E27FC236}">
                <a16:creationId xmlns:a16="http://schemas.microsoft.com/office/drawing/2014/main" id="{6C4BE04A-F5C1-DCD9-4BD6-AE209EE4543F}"/>
              </a:ext>
            </a:extLst>
          </p:cNvPr>
          <p:cNvPicPr>
            <a:picLocks noChangeAspect="1"/>
          </p:cNvPicPr>
          <p:nvPr/>
        </p:nvPicPr>
        <p:blipFill>
          <a:blip r:embed="rId5"/>
          <a:stretch>
            <a:fillRect/>
          </a:stretch>
        </p:blipFill>
        <p:spPr>
          <a:xfrm>
            <a:off x="8262615" y="3989517"/>
            <a:ext cx="3330228" cy="1330637"/>
          </a:xfrm>
          <a:prstGeom prst="rect">
            <a:avLst/>
          </a:prstGeom>
        </p:spPr>
      </p:pic>
      <p:pic>
        <p:nvPicPr>
          <p:cNvPr id="4" name="Picture 3">
            <a:extLst>
              <a:ext uri="{FF2B5EF4-FFF2-40B4-BE49-F238E27FC236}">
                <a16:creationId xmlns:a16="http://schemas.microsoft.com/office/drawing/2014/main" id="{DCCB520B-A029-84C5-4E7B-5B91D708C508}"/>
              </a:ext>
            </a:extLst>
          </p:cNvPr>
          <p:cNvPicPr>
            <a:picLocks noChangeAspect="1"/>
          </p:cNvPicPr>
          <p:nvPr/>
        </p:nvPicPr>
        <p:blipFill>
          <a:blip r:embed="rId6"/>
          <a:stretch>
            <a:fillRect/>
          </a:stretch>
        </p:blipFill>
        <p:spPr>
          <a:xfrm>
            <a:off x="8229601" y="5405888"/>
            <a:ext cx="3330228" cy="1307614"/>
          </a:xfrm>
          <a:prstGeom prst="rect">
            <a:avLst/>
          </a:prstGeom>
        </p:spPr>
      </p:pic>
    </p:spTree>
    <p:extLst>
      <p:ext uri="{BB962C8B-B14F-4D97-AF65-F5344CB8AC3E}">
        <p14:creationId xmlns:p14="http://schemas.microsoft.com/office/powerpoint/2010/main" val="280576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a:xfrm>
            <a:off x="243840" y="266529"/>
            <a:ext cx="10769600" cy="510507"/>
          </a:xfrm>
        </p:spPr>
        <p:txBody>
          <a:bodyPr>
            <a:normAutofit fontScale="90000"/>
          </a:bodyPr>
          <a:lstStyle/>
          <a:p>
            <a:r>
              <a:rPr lang="en-US" sz="3600" b="1">
                <a:solidFill>
                  <a:srgbClr val="1EABDA"/>
                </a:solidFill>
                <a:latin typeface="Roboto"/>
              </a:rPr>
              <a:t>If you don’t already have MATLAB Online access:</a:t>
            </a:r>
          </a:p>
        </p:txBody>
      </p:sp>
      <p:sp>
        <p:nvSpPr>
          <p:cNvPr id="11" name="TextBox 10">
            <a:extLst>
              <a:ext uri="{FF2B5EF4-FFF2-40B4-BE49-F238E27FC236}">
                <a16:creationId xmlns:a16="http://schemas.microsoft.com/office/drawing/2014/main" id="{597EE5FF-821C-7103-2364-67A777FF391D}"/>
              </a:ext>
            </a:extLst>
          </p:cNvPr>
          <p:cNvSpPr txBox="1"/>
          <p:nvPr/>
        </p:nvSpPr>
        <p:spPr>
          <a:xfrm>
            <a:off x="333831" y="880299"/>
            <a:ext cx="10769600" cy="1323439"/>
          </a:xfrm>
          <a:prstGeom prst="rect">
            <a:avLst/>
          </a:prstGeom>
          <a:noFill/>
        </p:spPr>
        <p:txBody>
          <a:bodyPr wrap="square" rtlCol="0">
            <a:spAutoFit/>
          </a:bodyPr>
          <a:lstStyle/>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Go to </a:t>
            </a:r>
            <a:r>
              <a:rPr lang="en-US">
                <a:latin typeface="Arial" panose="020B0604020202020204" pitchFamily="34" charset="0"/>
                <a:cs typeface="Arial" panose="020B0604020202020204" pitchFamily="34" charset="0"/>
                <a:hlinkClick r:id="rId2"/>
              </a:rPr>
              <a:t>www.mathworks.com</a:t>
            </a:r>
            <a:r>
              <a:rPr lang="en-US">
                <a:latin typeface="Arial" panose="020B0604020202020204" pitchFamily="34" charset="0"/>
                <a:cs typeface="Arial" panose="020B0604020202020204" pitchFamily="34" charset="0"/>
              </a:rPr>
              <a:t> and click on the profile image at the top right</a:t>
            </a:r>
          </a:p>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You will be prompted to create an account (please use your work address)</a:t>
            </a:r>
          </a:p>
          <a:p>
            <a:pPr marL="285750" indent="-285750">
              <a:spcBef>
                <a:spcPts val="200"/>
              </a:spcBef>
              <a:spcAft>
                <a:spcPts val="200"/>
              </a:spcAft>
              <a:buFont typeface="Arial" panose="020B0604020202020204" pitchFamily="34" charset="0"/>
              <a:buChar char="•"/>
            </a:pPr>
            <a:r>
              <a:rPr lang="en-US">
                <a:latin typeface="Arial" panose="020B0604020202020204" pitchFamily="34" charset="0"/>
                <a:cs typeface="Arial" panose="020B0604020202020204" pitchFamily="34" charset="0"/>
              </a:rPr>
              <a:t>Once you get your confirmation email, please verify your account</a:t>
            </a:r>
          </a:p>
          <a:p>
            <a:pPr marL="285750" indent="-285750">
              <a:spcBef>
                <a:spcPts val="200"/>
              </a:spcBef>
              <a:spcAft>
                <a:spcPts val="200"/>
              </a:spcAft>
              <a:buFont typeface="Arial" panose="020B0604020202020204" pitchFamily="34" charset="0"/>
              <a:buChar char="•"/>
            </a:pPr>
            <a:endParaRPr lang="en-US" sz="1600"/>
          </a:p>
        </p:txBody>
      </p:sp>
      <p:pic>
        <p:nvPicPr>
          <p:cNvPr id="12" name="Picture 11">
            <a:extLst>
              <a:ext uri="{FF2B5EF4-FFF2-40B4-BE49-F238E27FC236}">
                <a16:creationId xmlns:a16="http://schemas.microsoft.com/office/drawing/2014/main" id="{F7CD0839-18AC-85C7-EF73-F844F82569B7}"/>
              </a:ext>
            </a:extLst>
          </p:cNvPr>
          <p:cNvPicPr>
            <a:picLocks noChangeAspect="1"/>
          </p:cNvPicPr>
          <p:nvPr/>
        </p:nvPicPr>
        <p:blipFill rotWithShape="1">
          <a:blip r:embed="rId3"/>
          <a:srcRect l="2345" t="5386" r="4995" b="11073"/>
          <a:stretch/>
        </p:blipFill>
        <p:spPr>
          <a:xfrm>
            <a:off x="243840" y="2085975"/>
            <a:ext cx="6657975" cy="2686050"/>
          </a:xfrm>
          <a:prstGeom prst="rect">
            <a:avLst/>
          </a:prstGeom>
        </p:spPr>
      </p:pic>
      <p:pic>
        <p:nvPicPr>
          <p:cNvPr id="24" name="Picture 23">
            <a:extLst>
              <a:ext uri="{FF2B5EF4-FFF2-40B4-BE49-F238E27FC236}">
                <a16:creationId xmlns:a16="http://schemas.microsoft.com/office/drawing/2014/main" id="{0AF7E24D-EB7D-2849-B5A9-40B176BD4C74}"/>
              </a:ext>
            </a:extLst>
          </p:cNvPr>
          <p:cNvPicPr>
            <a:picLocks noChangeAspect="1"/>
          </p:cNvPicPr>
          <p:nvPr/>
        </p:nvPicPr>
        <p:blipFill>
          <a:blip r:embed="rId4"/>
          <a:stretch>
            <a:fillRect/>
          </a:stretch>
        </p:blipFill>
        <p:spPr>
          <a:xfrm>
            <a:off x="6861769" y="2024619"/>
            <a:ext cx="5086391" cy="39530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8792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469B-8438-4754-DA46-FE5FBC079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8E6C2-A931-C87C-BF22-5D816ABBD2F2}"/>
              </a:ext>
            </a:extLst>
          </p:cNvPr>
          <p:cNvSpPr>
            <a:spLocks noGrp="1"/>
          </p:cNvSpPr>
          <p:nvPr>
            <p:ph type="title"/>
          </p:nvPr>
        </p:nvSpPr>
        <p:spPr>
          <a:xfrm>
            <a:off x="365234" y="271368"/>
            <a:ext cx="10769600" cy="483954"/>
          </a:xfrm>
        </p:spPr>
        <p:txBody>
          <a:bodyPr>
            <a:noAutofit/>
          </a:bodyPr>
          <a:lstStyle/>
          <a:p>
            <a:r>
              <a:rPr lang="en-US" sz="3200" b="1">
                <a:solidFill>
                  <a:srgbClr val="1EABDA"/>
                </a:solidFill>
                <a:latin typeface="Roboto"/>
              </a:rPr>
              <a:t>Exercise 4: functions used in exercise</a:t>
            </a:r>
          </a:p>
        </p:txBody>
      </p:sp>
      <p:sp>
        <p:nvSpPr>
          <p:cNvPr id="5" name="Content Placeholder 2">
            <a:extLst>
              <a:ext uri="{FF2B5EF4-FFF2-40B4-BE49-F238E27FC236}">
                <a16:creationId xmlns:a16="http://schemas.microsoft.com/office/drawing/2014/main" id="{572CF1F5-42B5-7A88-FD7D-31F185E0629D}"/>
              </a:ext>
            </a:extLst>
          </p:cNvPr>
          <p:cNvSpPr>
            <a:spLocks noGrp="1"/>
          </p:cNvSpPr>
          <p:nvPr>
            <p:ph idx="1"/>
          </p:nvPr>
        </p:nvSpPr>
        <p:spPr>
          <a:xfrm>
            <a:off x="708993" y="1103243"/>
            <a:ext cx="10769600" cy="4648200"/>
          </a:xfrm>
        </p:spPr>
        <p:txBody>
          <a:bodyPr vert="horz" lIns="91440" tIns="45720" rIns="91440" bIns="45720" rtlCol="0" anchor="t">
            <a:noAutofit/>
          </a:bodyPr>
          <a:lstStyle/>
          <a:p>
            <a:pPr marL="343535" indent="-343535"/>
            <a:r>
              <a:rPr lang="en-US">
                <a:latin typeface="Arial"/>
                <a:cs typeface="Arial"/>
              </a:rPr>
              <a:t>RF Scenario modeling using Antenna toolbox</a:t>
            </a:r>
          </a:p>
          <a:p>
            <a:pPr marL="0" indent="0">
              <a:buNone/>
            </a:pPr>
            <a:endParaRPr lang="en-US" sz="1400"/>
          </a:p>
          <a:p>
            <a:pPr marL="744220" lvl="1" indent="-343535">
              <a:lnSpc>
                <a:spcPct val="100000"/>
              </a:lnSpc>
              <a:buFont typeface="Courier New" pitchFamily="2" charset="2"/>
              <a:buChar char="o"/>
            </a:pPr>
            <a:r>
              <a:rPr lang="en-US" err="1">
                <a:latin typeface="Arial"/>
                <a:cs typeface="Arial"/>
              </a:rPr>
              <a:t>Siteviewer</a:t>
            </a:r>
            <a:endParaRPr lang="en-US"/>
          </a:p>
          <a:p>
            <a:pPr marL="400685" lvl="1" indent="0">
              <a:buNone/>
            </a:pPr>
            <a:r>
              <a:rPr lang="en-US">
                <a:latin typeface="Arial"/>
                <a:cs typeface="Arial"/>
              </a:rPr>
              <a:t>Display transmitter sites, receiver sites, and RF propagation visualizations by using a </a:t>
            </a:r>
            <a:r>
              <a:rPr lang="en-US" err="1">
                <a:latin typeface="Arial"/>
                <a:cs typeface="Arial"/>
              </a:rPr>
              <a:t>siteviewer</a:t>
            </a:r>
            <a:r>
              <a:rPr lang="en-US">
                <a:latin typeface="Arial"/>
                <a:cs typeface="Arial"/>
              </a:rPr>
              <a:t> object.</a:t>
            </a:r>
          </a:p>
          <a:p>
            <a:pPr marL="0" indent="0">
              <a:spcBef>
                <a:spcPts val="20"/>
              </a:spcBef>
              <a:buNone/>
            </a:pPr>
            <a:r>
              <a:rPr lang="en-US" sz="1400">
                <a:latin typeface="Arial"/>
                <a:cs typeface="Arial"/>
              </a:rPr>
              <a:t>Default mode: 3-D globe — Display sites that are referenced to geographic coordinates. You can customize the globe using custom terrain, high-zoom-level or custom basemaps, and buildings. </a:t>
            </a:r>
          </a:p>
          <a:p>
            <a:pPr marL="744220" lvl="1" indent="-343535">
              <a:lnSpc>
                <a:spcPct val="100000"/>
              </a:lnSpc>
              <a:buFont typeface="Courier New" pitchFamily="2" charset="2"/>
              <a:buChar char="o"/>
            </a:pPr>
            <a:r>
              <a:rPr lang="en-US" err="1">
                <a:latin typeface="Arial"/>
                <a:cs typeface="Arial"/>
              </a:rPr>
              <a:t>txsite</a:t>
            </a:r>
            <a:r>
              <a:rPr lang="en-US">
                <a:latin typeface="Arial"/>
                <a:cs typeface="Arial"/>
              </a:rPr>
              <a:t>, </a:t>
            </a:r>
            <a:r>
              <a:rPr lang="en-US" err="1">
                <a:latin typeface="Arial"/>
                <a:cs typeface="Arial"/>
              </a:rPr>
              <a:t>rxsite</a:t>
            </a:r>
            <a:endParaRPr lang="en-US" sz="1600">
              <a:latin typeface="Arial"/>
              <a:cs typeface="Arial"/>
            </a:endParaRPr>
          </a:p>
          <a:p>
            <a:pPr marL="0" indent="0">
              <a:spcBef>
                <a:spcPts val="20"/>
              </a:spcBef>
              <a:buNone/>
            </a:pPr>
            <a:r>
              <a:rPr lang="en-US" sz="1400" b="0" i="0">
                <a:solidFill>
                  <a:srgbClr val="212121"/>
                </a:solidFill>
                <a:effectLst/>
                <a:latin typeface="Roboto" panose="02000000000000000000" pitchFamily="2" charset="0"/>
              </a:rPr>
              <a:t>Display transmitter and receiver sites on a 3-D globe, calculate the distance and angles between the sites, and analyze the signal strength of the transmitter at the receiver site.</a:t>
            </a:r>
          </a:p>
          <a:p>
            <a:pPr marL="744220" lvl="1" indent="-343535">
              <a:lnSpc>
                <a:spcPct val="100000"/>
              </a:lnSpc>
              <a:buFont typeface="Courier New" pitchFamily="2" charset="2"/>
              <a:buChar char="o"/>
            </a:pPr>
            <a:r>
              <a:rPr lang="en-US" err="1">
                <a:latin typeface="Arial"/>
                <a:cs typeface="Arial"/>
              </a:rPr>
              <a:t>los</a:t>
            </a:r>
            <a:r>
              <a:rPr lang="en-US">
                <a:latin typeface="Arial"/>
                <a:cs typeface="Arial"/>
              </a:rPr>
              <a:t> </a:t>
            </a:r>
          </a:p>
          <a:p>
            <a:pPr marL="0" indent="0">
              <a:spcBef>
                <a:spcPts val="20"/>
              </a:spcBef>
              <a:buNone/>
            </a:pPr>
            <a:r>
              <a:rPr lang="en-US" sz="1400" b="0" i="0">
                <a:solidFill>
                  <a:srgbClr val="6A6A6A"/>
                </a:solidFill>
                <a:effectLst/>
                <a:latin typeface="Roboto" panose="02000000000000000000" pitchFamily="2" charset="0"/>
              </a:rPr>
              <a:t>Display or compute line-of-sight (LOS) visibility status</a:t>
            </a:r>
          </a:p>
          <a:p>
            <a:pPr marL="744220" lvl="1" indent="-343535">
              <a:lnSpc>
                <a:spcPct val="100000"/>
              </a:lnSpc>
              <a:buFont typeface="Courier New" pitchFamily="2" charset="2"/>
              <a:buChar char="o"/>
            </a:pPr>
            <a:r>
              <a:rPr lang="en-US" err="1">
                <a:latin typeface="Arial"/>
                <a:cs typeface="Arial"/>
              </a:rPr>
              <a:t>sigstrength</a:t>
            </a:r>
            <a:r>
              <a:rPr lang="en-US">
                <a:latin typeface="Arial"/>
                <a:cs typeface="Arial"/>
              </a:rPr>
              <a:t> (rx,</a:t>
            </a:r>
            <a:r>
              <a:rPr lang="en-US" err="1">
                <a:latin typeface="Arial"/>
                <a:cs typeface="Arial"/>
              </a:rPr>
              <a:t>tx</a:t>
            </a:r>
            <a:r>
              <a:rPr lang="en-US">
                <a:latin typeface="Arial"/>
                <a:cs typeface="Arial"/>
              </a:rPr>
              <a:t>,"</a:t>
            </a:r>
            <a:r>
              <a:rPr lang="en-US" err="1">
                <a:latin typeface="Arial"/>
                <a:cs typeface="Arial"/>
              </a:rPr>
              <a:t>freespace</a:t>
            </a:r>
            <a:r>
              <a:rPr lang="en-US">
                <a:latin typeface="Arial"/>
                <a:cs typeface="Arial"/>
              </a:rPr>
              <a:t>")</a:t>
            </a:r>
          </a:p>
          <a:p>
            <a:pPr marL="0" indent="0">
              <a:spcBef>
                <a:spcPts val="20"/>
              </a:spcBef>
              <a:buNone/>
            </a:pPr>
            <a:endParaRPr lang="en-US" sz="1800"/>
          </a:p>
        </p:txBody>
      </p:sp>
      <p:sp>
        <p:nvSpPr>
          <p:cNvPr id="3" name="TextBox 2">
            <a:extLst>
              <a:ext uri="{FF2B5EF4-FFF2-40B4-BE49-F238E27FC236}">
                <a16:creationId xmlns:a16="http://schemas.microsoft.com/office/drawing/2014/main" id="{B6444E00-18CD-5C46-1479-9201C575A180}"/>
              </a:ext>
            </a:extLst>
          </p:cNvPr>
          <p:cNvSpPr txBox="1"/>
          <p:nvPr/>
        </p:nvSpPr>
        <p:spPr>
          <a:xfrm>
            <a:off x="1072056" y="6222124"/>
            <a:ext cx="93559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https://www.mathworks.com/help/releases/R2024b/antenna/ref/siteviewer.html</a:t>
            </a:r>
            <a:r>
              <a:rPr lang="en-US"/>
              <a:t> </a:t>
            </a:r>
          </a:p>
        </p:txBody>
      </p:sp>
    </p:spTree>
    <p:extLst>
      <p:ext uri="{BB962C8B-B14F-4D97-AF65-F5344CB8AC3E}">
        <p14:creationId xmlns:p14="http://schemas.microsoft.com/office/powerpoint/2010/main" val="3942441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8FC343-48AE-A5FD-6F38-33AEE6372D71}"/>
              </a:ext>
            </a:extLst>
          </p:cNvPr>
          <p:cNvSpPr>
            <a:spLocks noGrp="1"/>
          </p:cNvSpPr>
          <p:nvPr>
            <p:ph type="title"/>
          </p:nvPr>
        </p:nvSpPr>
        <p:spPr/>
        <p:txBody>
          <a:bodyPr/>
          <a:lstStyle/>
          <a:p>
            <a:pPr algn="l"/>
            <a:r>
              <a:rPr lang="en-US" sz="3600" b="1">
                <a:solidFill>
                  <a:srgbClr val="1EABDA"/>
                </a:solidFill>
                <a:latin typeface="Roboto"/>
              </a:rPr>
              <a:t>GO DO EXERCISE 4 NOW</a:t>
            </a:r>
            <a:br>
              <a:rPr lang="en-US" sz="3600" b="1">
                <a:solidFill>
                  <a:srgbClr val="1EABDA"/>
                </a:solidFill>
                <a:latin typeface="Roboto"/>
              </a:rPr>
            </a:br>
            <a:r>
              <a:rPr lang="en-US" sz="3600" b="1">
                <a:solidFill>
                  <a:srgbClr val="1EABDA"/>
                </a:solidFill>
                <a:latin typeface="Roboto"/>
              </a:rPr>
              <a:t>(20 minutes)</a:t>
            </a:r>
          </a:p>
        </p:txBody>
      </p:sp>
    </p:spTree>
    <p:extLst>
      <p:ext uri="{BB962C8B-B14F-4D97-AF65-F5344CB8AC3E}">
        <p14:creationId xmlns:p14="http://schemas.microsoft.com/office/powerpoint/2010/main" val="4199692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41330" y="367433"/>
            <a:ext cx="2995005" cy="560202"/>
          </a:xfrm>
        </p:spPr>
        <p:txBody>
          <a:bodyPr>
            <a:noAutofit/>
          </a:bodyPr>
          <a:lstStyle/>
          <a:p>
            <a:r>
              <a:rPr lang="en-US" sz="3600" b="1">
                <a:solidFill>
                  <a:srgbClr val="1EABDA"/>
                </a:solidFill>
                <a:latin typeface="Roboto"/>
              </a:rPr>
              <a:t>SUMMARY</a:t>
            </a:r>
          </a:p>
        </p:txBody>
      </p:sp>
      <p:sp>
        <p:nvSpPr>
          <p:cNvPr id="4" name="Content Placeholder 3"/>
          <p:cNvSpPr>
            <a:spLocks noGrp="1"/>
          </p:cNvSpPr>
          <p:nvPr>
            <p:ph idx="1"/>
          </p:nvPr>
        </p:nvSpPr>
        <p:spPr>
          <a:xfrm>
            <a:off x="356993" y="1358687"/>
            <a:ext cx="10791172" cy="4334392"/>
          </a:xfrm>
        </p:spPr>
        <p:txBody>
          <a:bodyPr vert="horz" lIns="91440" tIns="45720" rIns="91440" bIns="45720" rtlCol="0" anchor="t">
            <a:normAutofit fontScale="92500" lnSpcReduction="20000"/>
          </a:bodyPr>
          <a:lstStyle/>
          <a:p>
            <a:pPr marL="822960" indent="-548640">
              <a:lnSpc>
                <a:spcPct val="110000"/>
              </a:lnSpc>
              <a:spcBef>
                <a:spcPts val="900"/>
              </a:spcBef>
              <a:spcAft>
                <a:spcPts val="900"/>
              </a:spcAft>
              <a:buClr>
                <a:schemeClr val="tx1"/>
              </a:buClr>
              <a:buFont typeface="+mj-lt"/>
              <a:buAutoNum type="arabicParenR"/>
            </a:pPr>
            <a:r>
              <a:rPr lang="en-US" sz="2800" dirty="0">
                <a:latin typeface="Arial"/>
                <a:cs typeface="Arial"/>
              </a:rPr>
              <a:t>Phased Array Workflow Overview</a:t>
            </a:r>
          </a:p>
          <a:p>
            <a:pPr marL="822960" indent="-548640">
              <a:lnSpc>
                <a:spcPct val="110000"/>
              </a:lnSpc>
              <a:spcBef>
                <a:spcPts val="900"/>
              </a:spcBef>
              <a:spcAft>
                <a:spcPts val="900"/>
              </a:spcAft>
              <a:buClr>
                <a:schemeClr val="tx1"/>
              </a:buClr>
              <a:buFont typeface="+mj-lt"/>
              <a:buAutoNum type="arabicParenR"/>
            </a:pPr>
            <a:r>
              <a:rPr lang="en-US" sz="2800" dirty="0">
                <a:latin typeface="Arial"/>
                <a:cs typeface="Arial"/>
              </a:rPr>
              <a:t>Hands-on exercises using MATLAB Online:</a:t>
            </a:r>
          </a:p>
          <a:p>
            <a:pPr marL="1223645" lvl="1" indent="-548640">
              <a:lnSpc>
                <a:spcPct val="110000"/>
              </a:lnSpc>
              <a:spcBef>
                <a:spcPts val="900"/>
              </a:spcBef>
              <a:spcAft>
                <a:spcPts val="900"/>
              </a:spcAft>
              <a:buClr>
                <a:schemeClr val="tx1"/>
              </a:buClr>
              <a:buFont typeface="+mj-lt"/>
              <a:buAutoNum type="arabicParenR"/>
            </a:pPr>
            <a:r>
              <a:rPr lang="en-US" sz="2400" dirty="0">
                <a:latin typeface="Arial"/>
                <a:cs typeface="Arial"/>
              </a:rPr>
              <a:t>Import Custom antenna pattern and create URA</a:t>
            </a:r>
          </a:p>
          <a:p>
            <a:pPr marL="1223645" lvl="1" indent="-548640">
              <a:lnSpc>
                <a:spcPct val="110000"/>
              </a:lnSpc>
              <a:spcBef>
                <a:spcPts val="900"/>
              </a:spcBef>
              <a:spcAft>
                <a:spcPts val="900"/>
              </a:spcAft>
              <a:buClr>
                <a:schemeClr val="tx1"/>
              </a:buClr>
              <a:buFont typeface="+mj-lt"/>
              <a:buAutoNum type="arabicParenR"/>
            </a:pPr>
            <a:r>
              <a:rPr lang="en-US" sz="2400" dirty="0">
                <a:latin typeface="Arial"/>
                <a:cs typeface="Arial"/>
              </a:rPr>
              <a:t>Use Sensor Array Analyzer</a:t>
            </a:r>
            <a:r>
              <a:rPr lang="en-US" dirty="0">
                <a:latin typeface="Arial"/>
                <a:cs typeface="Arial"/>
              </a:rPr>
              <a:t> for fast design</a:t>
            </a:r>
            <a:endParaRPr lang="en-US" sz="2400" dirty="0">
              <a:latin typeface="Arial"/>
              <a:cs typeface="Arial"/>
            </a:endParaRPr>
          </a:p>
          <a:p>
            <a:pPr marL="1223645" lvl="1" indent="-548640">
              <a:lnSpc>
                <a:spcPct val="110000"/>
              </a:lnSpc>
              <a:spcBef>
                <a:spcPts val="900"/>
              </a:spcBef>
              <a:spcAft>
                <a:spcPts val="900"/>
              </a:spcAft>
              <a:buClr>
                <a:schemeClr val="tx1"/>
              </a:buClr>
              <a:buFont typeface="+mj-lt"/>
              <a:buAutoNum type="arabicParenR"/>
            </a:pPr>
            <a:r>
              <a:rPr lang="en-US" sz="2400" dirty="0">
                <a:latin typeface="Arial"/>
                <a:cs typeface="Arial"/>
              </a:rPr>
              <a:t>Optimization algorithms to perform beam forming</a:t>
            </a:r>
          </a:p>
          <a:p>
            <a:pPr marL="1223645" lvl="1" indent="-548640">
              <a:lnSpc>
                <a:spcPct val="110000"/>
              </a:lnSpc>
              <a:spcBef>
                <a:spcPts val="900"/>
              </a:spcBef>
              <a:spcAft>
                <a:spcPts val="900"/>
              </a:spcAft>
              <a:buClr>
                <a:schemeClr val="tx1"/>
              </a:buClr>
              <a:buFont typeface="+mj-lt"/>
              <a:buAutoNum type="arabicParenR"/>
            </a:pPr>
            <a:r>
              <a:rPr lang="en-US" sz="2400" dirty="0">
                <a:latin typeface="Arial"/>
                <a:cs typeface="Arial"/>
              </a:rPr>
              <a:t>Real life scenario for interference nulling using MVDR</a:t>
            </a:r>
          </a:p>
          <a:p>
            <a:pPr marL="822960" indent="-548640">
              <a:lnSpc>
                <a:spcPct val="110000"/>
              </a:lnSpc>
              <a:spcBef>
                <a:spcPts val="900"/>
              </a:spcBef>
              <a:spcAft>
                <a:spcPts val="900"/>
              </a:spcAft>
              <a:buClr>
                <a:schemeClr val="tx1"/>
              </a:buClr>
              <a:buFont typeface="+mj-lt"/>
              <a:buAutoNum type="arabicParenR"/>
            </a:pPr>
            <a:r>
              <a:rPr lang="en-US" sz="2800" dirty="0">
                <a:latin typeface="Arial"/>
                <a:cs typeface="Arial"/>
              </a:rPr>
              <a:t>Summary of Phased Array Toolbox workshop</a:t>
            </a:r>
          </a:p>
          <a:p>
            <a:pPr marL="822960" indent="-548640">
              <a:lnSpc>
                <a:spcPct val="110000"/>
              </a:lnSpc>
              <a:spcBef>
                <a:spcPts val="900"/>
              </a:spcBef>
              <a:spcAft>
                <a:spcPts val="900"/>
              </a:spcAft>
              <a:buClr>
                <a:schemeClr val="tx1"/>
              </a:buClr>
              <a:buFont typeface="+mj-lt"/>
              <a:buAutoNum type="arabicParenR"/>
            </a:pPr>
            <a:r>
              <a:rPr lang="en-US" sz="2800" dirty="0">
                <a:latin typeface="Arial"/>
                <a:cs typeface="Arial"/>
              </a:rPr>
              <a:t>Any questions that we could discuss ?</a:t>
            </a:r>
            <a:endParaRPr lang="en-US" dirty="0">
              <a:latin typeface="Arial"/>
              <a:cs typeface="Arial"/>
            </a:endParaRPr>
          </a:p>
        </p:txBody>
      </p:sp>
    </p:spTree>
    <p:extLst>
      <p:ext uri="{BB962C8B-B14F-4D97-AF65-F5344CB8AC3E}">
        <p14:creationId xmlns:p14="http://schemas.microsoft.com/office/powerpoint/2010/main" val="3655263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7AA4-F809-7772-C9BD-F9E5F75F4997}"/>
              </a:ext>
            </a:extLst>
          </p:cNvPr>
          <p:cNvSpPr>
            <a:spLocks noGrp="1"/>
          </p:cNvSpPr>
          <p:nvPr>
            <p:ph type="title"/>
          </p:nvPr>
        </p:nvSpPr>
        <p:spPr/>
        <p:txBody>
          <a:bodyPr/>
          <a:lstStyle/>
          <a:p>
            <a:r>
              <a:rPr lang="en-US" sz="3600" b="1">
                <a:solidFill>
                  <a:srgbClr val="1EABDA"/>
                </a:solidFill>
                <a:latin typeface="Roboto"/>
              </a:rPr>
              <a:t>Next Steps</a:t>
            </a:r>
          </a:p>
        </p:txBody>
      </p:sp>
      <p:sp>
        <p:nvSpPr>
          <p:cNvPr id="3" name="Content Placeholder 2">
            <a:extLst>
              <a:ext uri="{FF2B5EF4-FFF2-40B4-BE49-F238E27FC236}">
                <a16:creationId xmlns:a16="http://schemas.microsoft.com/office/drawing/2014/main" id="{31812F36-F69C-2598-FC8A-DF43AA83C619}"/>
              </a:ext>
            </a:extLst>
          </p:cNvPr>
          <p:cNvSpPr>
            <a:spLocks noGrp="1"/>
          </p:cNvSpPr>
          <p:nvPr>
            <p:ph idx="1"/>
          </p:nvPr>
        </p:nvSpPr>
        <p:spPr/>
        <p:txBody>
          <a:bodyPr/>
          <a:lstStyle/>
          <a:p>
            <a:r>
              <a:rPr lang="en-US"/>
              <a:t>Doc examples</a:t>
            </a:r>
          </a:p>
          <a:p>
            <a:r>
              <a:rPr lang="en-US"/>
              <a:t>Videos</a:t>
            </a:r>
          </a:p>
          <a:p>
            <a:r>
              <a:rPr lang="en-US"/>
              <a:t>Product Page</a:t>
            </a:r>
          </a:p>
        </p:txBody>
      </p:sp>
    </p:spTree>
    <p:extLst>
      <p:ext uri="{BB962C8B-B14F-4D97-AF65-F5344CB8AC3E}">
        <p14:creationId xmlns:p14="http://schemas.microsoft.com/office/powerpoint/2010/main" val="978059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FBBD-751D-4533-F400-31869860E5A9}"/>
              </a:ext>
            </a:extLst>
          </p:cNvPr>
          <p:cNvSpPr>
            <a:spLocks noGrp="1"/>
          </p:cNvSpPr>
          <p:nvPr>
            <p:ph type="title"/>
          </p:nvPr>
        </p:nvSpPr>
        <p:spPr>
          <a:xfrm>
            <a:off x="312420" y="327026"/>
            <a:ext cx="10515600" cy="491172"/>
          </a:xfrm>
        </p:spPr>
        <p:txBody>
          <a:bodyPr>
            <a:normAutofit fontScale="90000"/>
          </a:bodyPr>
          <a:lstStyle/>
          <a:p>
            <a:r>
              <a:rPr lang="en-US" sz="3600" b="1">
                <a:solidFill>
                  <a:srgbClr val="1EABDA"/>
                </a:solidFill>
                <a:latin typeface="Roboto"/>
              </a:rPr>
              <a:t>You will need two links for the workshop</a:t>
            </a:r>
          </a:p>
        </p:txBody>
      </p:sp>
      <p:sp>
        <p:nvSpPr>
          <p:cNvPr id="3" name="Content Placeholder 2">
            <a:extLst>
              <a:ext uri="{FF2B5EF4-FFF2-40B4-BE49-F238E27FC236}">
                <a16:creationId xmlns:a16="http://schemas.microsoft.com/office/drawing/2014/main" id="{A205F8D3-41DE-47F9-5DD6-B5C1C22318F8}"/>
              </a:ext>
            </a:extLst>
          </p:cNvPr>
          <p:cNvSpPr>
            <a:spLocks noGrp="1"/>
          </p:cNvSpPr>
          <p:nvPr>
            <p:ph idx="1"/>
          </p:nvPr>
        </p:nvSpPr>
        <p:spPr>
          <a:xfrm>
            <a:off x="457200" y="1253331"/>
            <a:ext cx="10515600" cy="4351338"/>
          </a:xfrm>
        </p:spPr>
        <p:txBody>
          <a:bodyPr/>
          <a:lstStyle/>
          <a:p>
            <a:pPr marL="0" indent="0">
              <a:buNone/>
            </a:pPr>
            <a:r>
              <a:rPr lang="en-US">
                <a:latin typeface="Arial" panose="020B0604020202020204" pitchFamily="34" charset="0"/>
                <a:cs typeface="Arial" panose="020B0604020202020204" pitchFamily="34" charset="0"/>
              </a:rPr>
              <a:t>1. Access MATLAB Online for 30 days:</a:t>
            </a:r>
          </a:p>
          <a:p>
            <a:pPr marL="0" indent="0">
              <a:buNone/>
            </a:pPr>
            <a:r>
              <a:rPr lang="en-US">
                <a:latin typeface="Arial" panose="020B0604020202020204" pitchFamily="34" charset="0"/>
                <a:cs typeface="Arial" panose="020B0604020202020204" pitchFamily="34" charset="0"/>
              </a:rPr>
              <a:t>	&lt;enter URL when generated here&gt;</a:t>
            </a:r>
          </a:p>
          <a:p>
            <a:pPr marL="0" indent="0">
              <a:buNone/>
            </a:pPr>
            <a:endParaRPr lang="en-US">
              <a:latin typeface="Arial" panose="020B060402020202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a:p>
            <a:pPr marL="0" indent="0">
              <a:buNone/>
            </a:pPr>
            <a:r>
              <a:rPr lang="en-US">
                <a:latin typeface="Arial" panose="020B0604020202020204" pitchFamily="34" charset="0"/>
                <a:cs typeface="Arial" panose="020B0604020202020204" pitchFamily="34" charset="0"/>
              </a:rPr>
              <a:t>2. Workshop code files on GitHub:</a:t>
            </a:r>
          </a:p>
          <a:p>
            <a:pPr marL="0" indent="0">
              <a:buNone/>
            </a:pPr>
            <a:r>
              <a:rPr lang="en-US">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hlinkClick r:id="rId2"/>
              </a:rPr>
              <a:t>https://github.com/dsubacius/PhasedArraySystem_workshop/tree/Dev_branch</a:t>
            </a:r>
            <a:r>
              <a:rPr lang="en-US" sz="2000">
                <a:latin typeface="Arial" panose="020B0604020202020204" pitchFamily="34" charset="0"/>
                <a:cs typeface="Arial" panose="020B0604020202020204" pitchFamily="34" charset="0"/>
              </a:rPr>
              <a:t> </a:t>
            </a:r>
          </a:p>
          <a:p>
            <a:pPr marL="514350" indent="-514350">
              <a:buAutoNum type="arabicPeriod"/>
            </a:pPr>
            <a:endParaRPr lang="en-US"/>
          </a:p>
          <a:p>
            <a:pPr marL="514350" indent="-514350">
              <a:buAutoNum type="arabicPeriod"/>
            </a:pPr>
            <a:endParaRPr lang="en-US"/>
          </a:p>
          <a:p>
            <a:pPr marL="514350" indent="-514350">
              <a:buAutoNum type="arabicPeriod"/>
            </a:pPr>
            <a:endParaRPr lang="en-US"/>
          </a:p>
        </p:txBody>
      </p:sp>
      <p:pic>
        <p:nvPicPr>
          <p:cNvPr id="5" name="Picture 4">
            <a:extLst>
              <a:ext uri="{FF2B5EF4-FFF2-40B4-BE49-F238E27FC236}">
                <a16:creationId xmlns:a16="http://schemas.microsoft.com/office/drawing/2014/main" id="{85593119-A69C-503F-84F3-1BC6C57F28CF}"/>
              </a:ext>
            </a:extLst>
          </p:cNvPr>
          <p:cNvPicPr>
            <a:picLocks noChangeAspect="1"/>
          </p:cNvPicPr>
          <p:nvPr/>
        </p:nvPicPr>
        <p:blipFill>
          <a:blip r:embed="rId3"/>
          <a:stretch>
            <a:fillRect/>
          </a:stretch>
        </p:blipFill>
        <p:spPr>
          <a:xfrm>
            <a:off x="552589" y="4980869"/>
            <a:ext cx="5625301" cy="914528"/>
          </a:xfrm>
          <a:prstGeom prst="rect">
            <a:avLst/>
          </a:prstGeom>
        </p:spPr>
      </p:pic>
      <p:pic>
        <p:nvPicPr>
          <p:cNvPr id="7" name="Picture 6">
            <a:extLst>
              <a:ext uri="{FF2B5EF4-FFF2-40B4-BE49-F238E27FC236}">
                <a16:creationId xmlns:a16="http://schemas.microsoft.com/office/drawing/2014/main" id="{AC301748-C0E7-795F-AFD5-398ED5E9E27D}"/>
              </a:ext>
            </a:extLst>
          </p:cNvPr>
          <p:cNvPicPr>
            <a:picLocks noChangeAspect="1"/>
          </p:cNvPicPr>
          <p:nvPr/>
        </p:nvPicPr>
        <p:blipFill>
          <a:blip r:embed="rId4"/>
          <a:stretch>
            <a:fillRect/>
          </a:stretch>
        </p:blipFill>
        <p:spPr>
          <a:xfrm>
            <a:off x="7231440" y="4734124"/>
            <a:ext cx="3836749" cy="1741090"/>
          </a:xfrm>
          <a:prstGeom prst="rect">
            <a:avLst/>
          </a:prstGeom>
        </p:spPr>
      </p:pic>
      <p:sp>
        <p:nvSpPr>
          <p:cNvPr id="9" name="Rectangle: Rounded Corners 8">
            <a:extLst>
              <a:ext uri="{FF2B5EF4-FFF2-40B4-BE49-F238E27FC236}">
                <a16:creationId xmlns:a16="http://schemas.microsoft.com/office/drawing/2014/main" id="{73740D75-0327-EF58-A307-7BE971F3A3D0}"/>
              </a:ext>
            </a:extLst>
          </p:cNvPr>
          <p:cNvSpPr/>
          <p:nvPr/>
        </p:nvSpPr>
        <p:spPr>
          <a:xfrm>
            <a:off x="457200" y="5438133"/>
            <a:ext cx="1610436" cy="52593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C8531AD-5079-1D83-C01C-27F584497284}"/>
              </a:ext>
            </a:extLst>
          </p:cNvPr>
          <p:cNvSpPr/>
          <p:nvPr/>
        </p:nvSpPr>
        <p:spPr>
          <a:xfrm>
            <a:off x="7294727" y="5748433"/>
            <a:ext cx="3623481" cy="577304"/>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726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BDC8D-D923-7670-CD44-DE6DB2E63195}"/>
              </a:ext>
            </a:extLst>
          </p:cNvPr>
          <p:cNvSpPr>
            <a:spLocks noGrp="1"/>
          </p:cNvSpPr>
          <p:nvPr>
            <p:ph type="title"/>
          </p:nvPr>
        </p:nvSpPr>
        <p:spPr>
          <a:xfrm>
            <a:off x="402609" y="327025"/>
            <a:ext cx="10782300" cy="838835"/>
          </a:xfrm>
        </p:spPr>
        <p:txBody>
          <a:bodyPr>
            <a:normAutofit/>
          </a:bodyPr>
          <a:lstStyle/>
          <a:p>
            <a:r>
              <a:rPr lang="en-US" sz="3200" b="1">
                <a:solidFill>
                  <a:srgbClr val="1EABDA"/>
                </a:solidFill>
                <a:latin typeface="Roboto"/>
              </a:rPr>
              <a:t>Let’s hear from you!</a:t>
            </a:r>
          </a:p>
        </p:txBody>
      </p:sp>
      <p:pic>
        <p:nvPicPr>
          <p:cNvPr id="1028" name="Picture 4" descr="13,000+ Polls Stock Illustrations, Royalty-Free Vector Graphics &amp; Clip Art  - iStock | Polling station uk, Vote polls, Vote">
            <a:extLst>
              <a:ext uri="{FF2B5EF4-FFF2-40B4-BE49-F238E27FC236}">
                <a16:creationId xmlns:a16="http://schemas.microsoft.com/office/drawing/2014/main" id="{96FC786A-03C4-CD7B-14AE-E704419015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6" b="16499"/>
          <a:stretch/>
        </p:blipFill>
        <p:spPr bwMode="auto">
          <a:xfrm>
            <a:off x="3776137" y="4172911"/>
            <a:ext cx="4323810" cy="26850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019D46-5727-7F3C-8735-1FCC1BF18E97}"/>
              </a:ext>
            </a:extLst>
          </p:cNvPr>
          <p:cNvSpPr txBox="1"/>
          <p:nvPr/>
        </p:nvSpPr>
        <p:spPr>
          <a:xfrm>
            <a:off x="402609" y="1469057"/>
            <a:ext cx="7895230" cy="2400657"/>
          </a:xfrm>
          <a:prstGeom prst="rect">
            <a:avLst/>
          </a:prstGeom>
          <a:noFill/>
        </p:spPr>
        <p:txBody>
          <a:bodyPr wrap="square" rtlCol="0">
            <a:spAutoFit/>
          </a:bodyPr>
          <a:lstStyle/>
          <a:p>
            <a:pPr>
              <a:buNone/>
            </a:pPr>
            <a:r>
              <a:rPr lang="en-US" sz="2200" b="1">
                <a:latin typeface="Arial" panose="020B0604020202020204" pitchFamily="34" charset="0"/>
                <a:cs typeface="Arial" panose="020B0604020202020204" pitchFamily="34" charset="0"/>
              </a:rPr>
              <a:t>We’ll run a few quick polls during the workshop to learn about your work and interests.</a:t>
            </a:r>
          </a:p>
          <a:p>
            <a:pPr>
              <a:buNone/>
            </a:pPr>
            <a:endParaRPr lang="en-US" sz="2200">
              <a:latin typeface="Arial" panose="020B0604020202020204" pitchFamily="34" charset="0"/>
              <a:cs typeface="Arial" panose="020B0604020202020204" pitchFamily="34" charset="0"/>
            </a:endParaRP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Your responses help us tailor the discussion</a:t>
            </a: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No right or wrong answers—just insights</a:t>
            </a:r>
          </a:p>
          <a:p>
            <a:pPr marL="285750" indent="-285750">
              <a:buClr>
                <a:schemeClr val="accent4"/>
              </a:buClr>
              <a:buFont typeface="Arial" panose="020B0604020202020204" pitchFamily="34" charset="0"/>
              <a:buChar char="•"/>
            </a:pPr>
            <a:r>
              <a:rPr lang="en-US" sz="2200">
                <a:latin typeface="Arial" panose="020B0604020202020204" pitchFamily="34" charset="0"/>
                <a:cs typeface="Arial" panose="020B0604020202020204" pitchFamily="34" charset="0"/>
              </a:rPr>
              <a:t>Join in when prompted!</a:t>
            </a:r>
          </a:p>
          <a:p>
            <a:endParaRPr lang="en-US"/>
          </a:p>
        </p:txBody>
      </p:sp>
    </p:spTree>
    <p:extLst>
      <p:ext uri="{BB962C8B-B14F-4D97-AF65-F5344CB8AC3E}">
        <p14:creationId xmlns:p14="http://schemas.microsoft.com/office/powerpoint/2010/main" val="394826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9A43-87D3-6620-3283-275AB9A8CBA4}"/>
              </a:ext>
            </a:extLst>
          </p:cNvPr>
          <p:cNvSpPr>
            <a:spLocks noGrp="1"/>
          </p:cNvSpPr>
          <p:nvPr>
            <p:ph type="title"/>
          </p:nvPr>
        </p:nvSpPr>
        <p:spPr>
          <a:xfrm>
            <a:off x="365760" y="327025"/>
            <a:ext cx="11361420" cy="777875"/>
          </a:xfrm>
        </p:spPr>
        <p:txBody>
          <a:bodyPr>
            <a:normAutofit/>
          </a:bodyPr>
          <a:lstStyle/>
          <a:p>
            <a:r>
              <a:rPr lang="en-US" sz="3200" b="1">
                <a:solidFill>
                  <a:srgbClr val="1EABDA"/>
                </a:solidFill>
                <a:latin typeface="Roboto"/>
              </a:rPr>
              <a:t>Typical applications of phased arrays</a:t>
            </a:r>
          </a:p>
        </p:txBody>
      </p:sp>
      <p:graphicFrame>
        <p:nvGraphicFramePr>
          <p:cNvPr id="18" name="Diagram 17">
            <a:extLst>
              <a:ext uri="{FF2B5EF4-FFF2-40B4-BE49-F238E27FC236}">
                <a16:creationId xmlns:a16="http://schemas.microsoft.com/office/drawing/2014/main" id="{BA71AA39-3EB0-E5D4-3BE5-AB930CB9BEE6}"/>
              </a:ext>
            </a:extLst>
          </p:cNvPr>
          <p:cNvGraphicFramePr/>
          <p:nvPr>
            <p:extLst>
              <p:ext uri="{D42A27DB-BD31-4B8C-83A1-F6EECF244321}">
                <p14:modId xmlns:p14="http://schemas.microsoft.com/office/powerpoint/2010/main" val="3593541941"/>
              </p:ext>
            </p:extLst>
          </p:nvPr>
        </p:nvGraphicFramePr>
        <p:xfrm>
          <a:off x="365760" y="1508760"/>
          <a:ext cx="11582400" cy="4466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622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graphicEl>
                                              <a:dgm id="{43E360FB-49CC-4C9B-808E-20BE4A111A61}"/>
                                            </p:graphicEl>
                                          </p:spTgt>
                                        </p:tgtEl>
                                        <p:attrNameLst>
                                          <p:attrName>style.visibility</p:attrName>
                                        </p:attrNameLst>
                                      </p:cBhvr>
                                      <p:to>
                                        <p:strVal val="visible"/>
                                      </p:to>
                                    </p:set>
                                    <p:animEffect transition="in" filter="fade">
                                      <p:cBhvr>
                                        <p:cTn id="7" dur="500"/>
                                        <p:tgtEl>
                                          <p:spTgt spid="18">
                                            <p:graphicEl>
                                              <a:dgm id="{43E360FB-49CC-4C9B-808E-20BE4A111A6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graphicEl>
                                              <a:dgm id="{8233F628-CE21-4015-AB90-8DDC7771FAB1}"/>
                                            </p:graphicEl>
                                          </p:spTgt>
                                        </p:tgtEl>
                                        <p:attrNameLst>
                                          <p:attrName>style.visibility</p:attrName>
                                        </p:attrNameLst>
                                      </p:cBhvr>
                                      <p:to>
                                        <p:strVal val="visible"/>
                                      </p:to>
                                    </p:set>
                                    <p:animEffect transition="in" filter="fade">
                                      <p:cBhvr>
                                        <p:cTn id="10" dur="500"/>
                                        <p:tgtEl>
                                          <p:spTgt spid="18">
                                            <p:graphicEl>
                                              <a:dgm id="{8233F628-CE21-4015-AB90-8DDC7771FAB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graphicEl>
                                              <a:dgm id="{D26242DC-7425-45BF-B692-B6C7E8C902B8}"/>
                                            </p:graphicEl>
                                          </p:spTgt>
                                        </p:tgtEl>
                                        <p:attrNameLst>
                                          <p:attrName>style.visibility</p:attrName>
                                        </p:attrNameLst>
                                      </p:cBhvr>
                                      <p:to>
                                        <p:strVal val="visible"/>
                                      </p:to>
                                    </p:set>
                                    <p:animEffect transition="in" filter="fade">
                                      <p:cBhvr>
                                        <p:cTn id="15" dur="500"/>
                                        <p:tgtEl>
                                          <p:spTgt spid="18">
                                            <p:graphicEl>
                                              <a:dgm id="{D26242DC-7425-45BF-B692-B6C7E8C902B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graphicEl>
                                              <a:dgm id="{F6A70C37-274E-4625-8F3A-65897361C23B}"/>
                                            </p:graphicEl>
                                          </p:spTgt>
                                        </p:tgtEl>
                                        <p:attrNameLst>
                                          <p:attrName>style.visibility</p:attrName>
                                        </p:attrNameLst>
                                      </p:cBhvr>
                                      <p:to>
                                        <p:strVal val="visible"/>
                                      </p:to>
                                    </p:set>
                                    <p:animEffect transition="in" filter="fade">
                                      <p:cBhvr>
                                        <p:cTn id="18" dur="500"/>
                                        <p:tgtEl>
                                          <p:spTgt spid="18">
                                            <p:graphicEl>
                                              <a:dgm id="{F6A70C37-274E-4625-8F3A-65897361C23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graphicEl>
                                              <a:dgm id="{EE0284A8-7F76-42F1-8F51-F1F3D3E156F9}"/>
                                            </p:graphicEl>
                                          </p:spTgt>
                                        </p:tgtEl>
                                        <p:attrNameLst>
                                          <p:attrName>style.visibility</p:attrName>
                                        </p:attrNameLst>
                                      </p:cBhvr>
                                      <p:to>
                                        <p:strVal val="visible"/>
                                      </p:to>
                                    </p:set>
                                    <p:animEffect transition="in" filter="fade">
                                      <p:cBhvr>
                                        <p:cTn id="23" dur="500"/>
                                        <p:tgtEl>
                                          <p:spTgt spid="18">
                                            <p:graphicEl>
                                              <a:dgm id="{EE0284A8-7F76-42F1-8F51-F1F3D3E156F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graphicEl>
                                              <a:dgm id="{7AFB5D66-751F-41BC-A391-33A0E98B8354}"/>
                                            </p:graphicEl>
                                          </p:spTgt>
                                        </p:tgtEl>
                                        <p:attrNameLst>
                                          <p:attrName>style.visibility</p:attrName>
                                        </p:attrNameLst>
                                      </p:cBhvr>
                                      <p:to>
                                        <p:strVal val="visible"/>
                                      </p:to>
                                    </p:set>
                                    <p:animEffect transition="in" filter="fade">
                                      <p:cBhvr>
                                        <p:cTn id="26" dur="500"/>
                                        <p:tgtEl>
                                          <p:spTgt spid="18">
                                            <p:graphicEl>
                                              <a:dgm id="{7AFB5D66-751F-41BC-A391-33A0E98B835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graphicEl>
                                              <a:dgm id="{F6A46CD1-5BA5-484D-9D7D-226DB1F6D274}"/>
                                            </p:graphicEl>
                                          </p:spTgt>
                                        </p:tgtEl>
                                        <p:attrNameLst>
                                          <p:attrName>style.visibility</p:attrName>
                                        </p:attrNameLst>
                                      </p:cBhvr>
                                      <p:to>
                                        <p:strVal val="visible"/>
                                      </p:to>
                                    </p:set>
                                    <p:animEffect transition="in" filter="fade">
                                      <p:cBhvr>
                                        <p:cTn id="31" dur="500"/>
                                        <p:tgtEl>
                                          <p:spTgt spid="18">
                                            <p:graphicEl>
                                              <a:dgm id="{F6A46CD1-5BA5-484D-9D7D-226DB1F6D27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graphicEl>
                                              <a:dgm id="{EE5EB137-B8B2-4978-85C4-93AE775686B4}"/>
                                            </p:graphicEl>
                                          </p:spTgt>
                                        </p:tgtEl>
                                        <p:attrNameLst>
                                          <p:attrName>style.visibility</p:attrName>
                                        </p:attrNameLst>
                                      </p:cBhvr>
                                      <p:to>
                                        <p:strVal val="visible"/>
                                      </p:to>
                                    </p:set>
                                    <p:animEffect transition="in" filter="fade">
                                      <p:cBhvr>
                                        <p:cTn id="34" dur="500"/>
                                        <p:tgtEl>
                                          <p:spTgt spid="18">
                                            <p:graphicEl>
                                              <a:dgm id="{EE5EB137-B8B2-4978-85C4-93AE775686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6A48-F9CD-A546-5736-4BBBE66411F7}"/>
              </a:ext>
            </a:extLst>
          </p:cNvPr>
          <p:cNvSpPr>
            <a:spLocks noGrp="1"/>
          </p:cNvSpPr>
          <p:nvPr>
            <p:ph type="title"/>
          </p:nvPr>
        </p:nvSpPr>
        <p:spPr>
          <a:xfrm>
            <a:off x="329504" y="447616"/>
            <a:ext cx="10769600" cy="990600"/>
          </a:xfrm>
        </p:spPr>
        <p:txBody>
          <a:bodyPr/>
          <a:lstStyle/>
          <a:p>
            <a:pPr defTabSz="914400">
              <a:lnSpc>
                <a:spcPct val="90000"/>
              </a:lnSpc>
            </a:pPr>
            <a:r>
              <a:rPr lang="en-US" sz="3200" b="1">
                <a:solidFill>
                  <a:srgbClr val="1EABDA"/>
                </a:solidFill>
                <a:latin typeface="Roboto"/>
                <a:cs typeface="+mj-cs"/>
              </a:rPr>
              <a:t>Design, Simulate and Analyze Phased Arrays</a:t>
            </a:r>
          </a:p>
        </p:txBody>
      </p:sp>
      <p:graphicFrame>
        <p:nvGraphicFramePr>
          <p:cNvPr id="4" name="Diagram 3">
            <a:extLst>
              <a:ext uri="{FF2B5EF4-FFF2-40B4-BE49-F238E27FC236}">
                <a16:creationId xmlns:a16="http://schemas.microsoft.com/office/drawing/2014/main" id="{C122BCCC-5A08-A7DB-2592-394CCA3764B1}"/>
              </a:ext>
            </a:extLst>
          </p:cNvPr>
          <p:cNvGraphicFramePr/>
          <p:nvPr>
            <p:extLst>
              <p:ext uri="{D42A27DB-BD31-4B8C-83A1-F6EECF244321}">
                <p14:modId xmlns:p14="http://schemas.microsoft.com/office/powerpoint/2010/main" val="1000112423"/>
              </p:ext>
            </p:extLst>
          </p:nvPr>
        </p:nvGraphicFramePr>
        <p:xfrm>
          <a:off x="530365" y="970594"/>
          <a:ext cx="4215262"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5AE905D-5A54-9CAD-472D-299CCDA0F642}"/>
              </a:ext>
            </a:extLst>
          </p:cNvPr>
          <p:cNvPicPr>
            <a:picLocks noChangeAspect="1"/>
          </p:cNvPicPr>
          <p:nvPr/>
        </p:nvPicPr>
        <p:blipFill rotWithShape="1">
          <a:blip r:embed="rId8"/>
          <a:srcRect l="36206" t="20689" r="27116" b="31662"/>
          <a:stretch/>
        </p:blipFill>
        <p:spPr>
          <a:xfrm>
            <a:off x="5363178" y="1516380"/>
            <a:ext cx="2695074" cy="2625969"/>
          </a:xfrm>
          <a:prstGeom prst="rect">
            <a:avLst/>
          </a:prstGeom>
          <a:ln>
            <a:solidFill>
              <a:schemeClr val="tx1"/>
            </a:solidFill>
          </a:ln>
          <a:scene3d>
            <a:camera prst="isometricRightUp"/>
            <a:lightRig rig="threePt" dir="t"/>
          </a:scene3d>
          <a:sp3d extrusionH="203200">
            <a:extrusionClr>
              <a:schemeClr val="tx1">
                <a:lumMod val="65000"/>
                <a:lumOff val="35000"/>
              </a:schemeClr>
            </a:extrusionClr>
          </a:sp3d>
        </p:spPr>
      </p:pic>
      <p:pic>
        <p:nvPicPr>
          <p:cNvPr id="18" name="Picture 17">
            <a:extLst>
              <a:ext uri="{FF2B5EF4-FFF2-40B4-BE49-F238E27FC236}">
                <a16:creationId xmlns:a16="http://schemas.microsoft.com/office/drawing/2014/main" id="{7B99821C-B24E-CFA1-4D9D-5575EA130A2D}"/>
              </a:ext>
            </a:extLst>
          </p:cNvPr>
          <p:cNvPicPr>
            <a:picLocks noChangeAspect="1"/>
          </p:cNvPicPr>
          <p:nvPr/>
        </p:nvPicPr>
        <p:blipFill rotWithShape="1">
          <a:blip r:embed="rId9">
            <a:clrChange>
              <a:clrFrom>
                <a:srgbClr val="FFFFFF"/>
              </a:clrFrom>
              <a:clrTo>
                <a:srgbClr val="FFFFFF">
                  <a:alpha val="0"/>
                </a:srgbClr>
              </a:clrTo>
            </a:clrChange>
          </a:blip>
          <a:srcRect l="41062" t="15901" r="15509" b="23316"/>
          <a:stretch/>
        </p:blipFill>
        <p:spPr>
          <a:xfrm flipH="1">
            <a:off x="6369177" y="2111880"/>
            <a:ext cx="1627236" cy="1708125"/>
          </a:xfrm>
          <a:prstGeom prst="rect">
            <a:avLst/>
          </a:prstGeom>
        </p:spPr>
      </p:pic>
      <p:sp>
        <p:nvSpPr>
          <p:cNvPr id="21" name="Arc 20">
            <a:extLst>
              <a:ext uri="{FF2B5EF4-FFF2-40B4-BE49-F238E27FC236}">
                <a16:creationId xmlns:a16="http://schemas.microsoft.com/office/drawing/2014/main" id="{1A70EA62-8FF2-B531-FACD-08B8FE22DACD}"/>
              </a:ext>
            </a:extLst>
          </p:cNvPr>
          <p:cNvSpPr/>
          <p:nvPr/>
        </p:nvSpPr>
        <p:spPr>
          <a:xfrm>
            <a:off x="7182795" y="1173480"/>
            <a:ext cx="125364" cy="685800"/>
          </a:xfrm>
          <a:prstGeom prst="arc">
            <a:avLst>
              <a:gd name="adj1" fmla="val 10833057"/>
              <a:gd name="adj2" fmla="val 0"/>
            </a:avLst>
          </a:prstGeom>
          <a:ln>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Arc 21">
            <a:extLst>
              <a:ext uri="{FF2B5EF4-FFF2-40B4-BE49-F238E27FC236}">
                <a16:creationId xmlns:a16="http://schemas.microsoft.com/office/drawing/2014/main" id="{180A734C-EE3D-E9A2-CA86-258E99544A52}"/>
              </a:ext>
            </a:extLst>
          </p:cNvPr>
          <p:cNvSpPr/>
          <p:nvPr/>
        </p:nvSpPr>
        <p:spPr>
          <a:xfrm>
            <a:off x="6010282" y="1849323"/>
            <a:ext cx="125364" cy="685800"/>
          </a:xfrm>
          <a:prstGeom prst="arc">
            <a:avLst>
              <a:gd name="adj1" fmla="val 10833057"/>
              <a:gd name="adj2" fmla="val 0"/>
            </a:avLst>
          </a:prstGeom>
          <a:ln>
            <a:solidFill>
              <a:schemeClr val="accent3"/>
            </a:solidFill>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Arc 22">
            <a:extLst>
              <a:ext uri="{FF2B5EF4-FFF2-40B4-BE49-F238E27FC236}">
                <a16:creationId xmlns:a16="http://schemas.microsoft.com/office/drawing/2014/main" id="{C97DC617-4C10-9A3B-987A-50E1D1F5ABD3}"/>
              </a:ext>
            </a:extLst>
          </p:cNvPr>
          <p:cNvSpPr/>
          <p:nvPr/>
        </p:nvSpPr>
        <p:spPr>
          <a:xfrm>
            <a:off x="6692438" y="1476019"/>
            <a:ext cx="125364" cy="685800"/>
          </a:xfrm>
          <a:prstGeom prst="arc">
            <a:avLst>
              <a:gd name="adj1" fmla="val 10833057"/>
              <a:gd name="adj2" fmla="val 0"/>
            </a:avLst>
          </a:prstGeom>
          <a:ln>
            <a:solidFill>
              <a:srgbClr val="A020F6"/>
            </a:solidFill>
            <a:headEnd type="arrow"/>
            <a:tailEnd type="arrow"/>
          </a:ln>
          <a:scene3d>
            <a:camera prst="isometricRightUp"/>
            <a:lightRig rig="threePt" dir="t"/>
          </a:scene3d>
        </p:spPr>
        <p:style>
          <a:lnRef idx="3">
            <a:schemeClr val="accent5"/>
          </a:lnRef>
          <a:fillRef idx="0">
            <a:schemeClr val="accent5"/>
          </a:fillRef>
          <a:effectRef idx="2">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24" name="Picture 23">
            <a:extLst>
              <a:ext uri="{FF2B5EF4-FFF2-40B4-BE49-F238E27FC236}">
                <a16:creationId xmlns:a16="http://schemas.microsoft.com/office/drawing/2014/main" id="{C8A47C34-9F98-D789-4FAB-B1B996343187}"/>
              </a:ext>
            </a:extLst>
          </p:cNvPr>
          <p:cNvPicPr>
            <a:picLocks noChangeAspect="1"/>
          </p:cNvPicPr>
          <p:nvPr/>
        </p:nvPicPr>
        <p:blipFill>
          <a:blip r:embed="rId10"/>
          <a:stretch>
            <a:fillRect/>
          </a:stretch>
        </p:blipFill>
        <p:spPr>
          <a:xfrm>
            <a:off x="8086450" y="3159369"/>
            <a:ext cx="3770923" cy="2828192"/>
          </a:xfrm>
          <a:prstGeom prst="rect">
            <a:avLst/>
          </a:prstGeom>
        </p:spPr>
      </p:pic>
      <p:pic>
        <p:nvPicPr>
          <p:cNvPr id="26" name="Graphic 25">
            <a:extLst>
              <a:ext uri="{FF2B5EF4-FFF2-40B4-BE49-F238E27FC236}">
                <a16:creationId xmlns:a16="http://schemas.microsoft.com/office/drawing/2014/main" id="{8A9B6D5D-39AF-300F-F455-13D7934F86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7029" y="920848"/>
            <a:ext cx="2342075" cy="2342075"/>
          </a:xfrm>
          <a:prstGeom prst="rect">
            <a:avLst/>
          </a:prstGeom>
        </p:spPr>
      </p:pic>
      <p:sp>
        <p:nvSpPr>
          <p:cNvPr id="39" name="Arrow: Down 38">
            <a:extLst>
              <a:ext uri="{FF2B5EF4-FFF2-40B4-BE49-F238E27FC236}">
                <a16:creationId xmlns:a16="http://schemas.microsoft.com/office/drawing/2014/main" id="{8AD1CF7D-6815-E94D-8192-27AE57D6AE58}"/>
              </a:ext>
            </a:extLst>
          </p:cNvPr>
          <p:cNvSpPr/>
          <p:nvPr/>
        </p:nvSpPr>
        <p:spPr>
          <a:xfrm rot="3715859">
            <a:off x="8620560" y="1420074"/>
            <a:ext cx="435344" cy="1240068"/>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0" name="Multiplication Sign 39">
            <a:extLst>
              <a:ext uri="{FF2B5EF4-FFF2-40B4-BE49-F238E27FC236}">
                <a16:creationId xmlns:a16="http://schemas.microsoft.com/office/drawing/2014/main" id="{CB5E7301-ADA3-2EA0-A74A-CA4ACAD411B5}"/>
              </a:ext>
            </a:extLst>
          </p:cNvPr>
          <p:cNvSpPr/>
          <p:nvPr/>
        </p:nvSpPr>
        <p:spPr>
          <a:xfrm>
            <a:off x="5944551" y="3159369"/>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1" name="Multiplication Sign 40">
            <a:extLst>
              <a:ext uri="{FF2B5EF4-FFF2-40B4-BE49-F238E27FC236}">
                <a16:creationId xmlns:a16="http://schemas.microsoft.com/office/drawing/2014/main" id="{0D3A9F38-44DD-5005-CA49-75E6DD649651}"/>
              </a:ext>
            </a:extLst>
          </p:cNvPr>
          <p:cNvSpPr/>
          <p:nvPr/>
        </p:nvSpPr>
        <p:spPr>
          <a:xfrm>
            <a:off x="6056123" y="2432546"/>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2" name="Multiplication Sign 41">
            <a:extLst>
              <a:ext uri="{FF2B5EF4-FFF2-40B4-BE49-F238E27FC236}">
                <a16:creationId xmlns:a16="http://schemas.microsoft.com/office/drawing/2014/main" id="{FBE0BDD6-9CE8-BDF6-89AF-6AFFA9943BF4}"/>
              </a:ext>
            </a:extLst>
          </p:cNvPr>
          <p:cNvSpPr/>
          <p:nvPr/>
        </p:nvSpPr>
        <p:spPr>
          <a:xfrm>
            <a:off x="6175867" y="3551054"/>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3" name="Multiplication Sign 42">
            <a:extLst>
              <a:ext uri="{FF2B5EF4-FFF2-40B4-BE49-F238E27FC236}">
                <a16:creationId xmlns:a16="http://schemas.microsoft.com/office/drawing/2014/main" id="{2D097A75-857D-FD5F-1E7F-424F3469BC20}"/>
              </a:ext>
            </a:extLst>
          </p:cNvPr>
          <p:cNvSpPr/>
          <p:nvPr/>
        </p:nvSpPr>
        <p:spPr>
          <a:xfrm>
            <a:off x="7438611" y="1771238"/>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4" name="Multiplication Sign 43">
            <a:extLst>
              <a:ext uri="{FF2B5EF4-FFF2-40B4-BE49-F238E27FC236}">
                <a16:creationId xmlns:a16="http://schemas.microsoft.com/office/drawing/2014/main" id="{8AAE7E9A-F4FC-4433-B48F-2DC57E9F4D91}"/>
              </a:ext>
            </a:extLst>
          </p:cNvPr>
          <p:cNvSpPr/>
          <p:nvPr/>
        </p:nvSpPr>
        <p:spPr>
          <a:xfrm>
            <a:off x="6633067" y="2753674"/>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45" name="Multiplication Sign 44">
            <a:extLst>
              <a:ext uri="{FF2B5EF4-FFF2-40B4-BE49-F238E27FC236}">
                <a16:creationId xmlns:a16="http://schemas.microsoft.com/office/drawing/2014/main" id="{D28DFB3E-993A-27F6-3FF4-99631CAFFFAE}"/>
              </a:ext>
            </a:extLst>
          </p:cNvPr>
          <p:cNvSpPr/>
          <p:nvPr/>
        </p:nvSpPr>
        <p:spPr>
          <a:xfrm>
            <a:off x="6861667" y="2233878"/>
            <a:ext cx="152400" cy="152400"/>
          </a:xfrm>
          <a:prstGeom prst="mathMultiply">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pic>
        <p:nvPicPr>
          <p:cNvPr id="47" name="Graphic 46">
            <a:extLst>
              <a:ext uri="{FF2B5EF4-FFF2-40B4-BE49-F238E27FC236}">
                <a16:creationId xmlns:a16="http://schemas.microsoft.com/office/drawing/2014/main" id="{36CC2D88-6F15-5C1F-8155-0AC377D733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76633" y="4752678"/>
            <a:ext cx="1371600" cy="1371600"/>
          </a:xfrm>
          <a:prstGeom prst="rect">
            <a:avLst/>
          </a:prstGeom>
        </p:spPr>
      </p:pic>
      <p:pic>
        <p:nvPicPr>
          <p:cNvPr id="48" name="Graphic 47">
            <a:extLst>
              <a:ext uri="{FF2B5EF4-FFF2-40B4-BE49-F238E27FC236}">
                <a16:creationId xmlns:a16="http://schemas.microsoft.com/office/drawing/2014/main" id="{8B2A7D6E-BE4C-F9F9-0540-EFE12F20D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84218" y="4745527"/>
            <a:ext cx="1371600" cy="1371600"/>
          </a:xfrm>
          <a:prstGeom prst="rect">
            <a:avLst/>
          </a:prstGeom>
        </p:spPr>
      </p:pic>
      <p:pic>
        <p:nvPicPr>
          <p:cNvPr id="49" name="Graphic 48">
            <a:extLst>
              <a:ext uri="{FF2B5EF4-FFF2-40B4-BE49-F238E27FC236}">
                <a16:creationId xmlns:a16="http://schemas.microsoft.com/office/drawing/2014/main" id="{8FE3E36A-F4CC-86D8-F65D-273BEBA8DC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69177" y="4745527"/>
            <a:ext cx="1371600" cy="1371600"/>
          </a:xfrm>
          <a:prstGeom prst="rect">
            <a:avLst/>
          </a:prstGeom>
        </p:spPr>
      </p:pic>
      <p:pic>
        <p:nvPicPr>
          <p:cNvPr id="50" name="Graphic 49">
            <a:extLst>
              <a:ext uri="{FF2B5EF4-FFF2-40B4-BE49-F238E27FC236}">
                <a16:creationId xmlns:a16="http://schemas.microsoft.com/office/drawing/2014/main" id="{B2305BA0-5852-2941-5368-1AFAF8E172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76762" y="4738376"/>
            <a:ext cx="1371600" cy="1371600"/>
          </a:xfrm>
          <a:prstGeom prst="rect">
            <a:avLst/>
          </a:prstGeom>
        </p:spPr>
      </p:pic>
    </p:spTree>
    <p:extLst>
      <p:ext uri="{BB962C8B-B14F-4D97-AF65-F5344CB8AC3E}">
        <p14:creationId xmlns:p14="http://schemas.microsoft.com/office/powerpoint/2010/main" val="394815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D5507DEA-F68C-4326-ACBD-E906DC40E0A4}"/>
                                            </p:graphicEl>
                                          </p:spTgt>
                                        </p:tgtEl>
                                        <p:attrNameLst>
                                          <p:attrName>style.visibility</p:attrName>
                                        </p:attrNameLst>
                                      </p:cBhvr>
                                      <p:to>
                                        <p:strVal val="visible"/>
                                      </p:to>
                                    </p:set>
                                    <p:animEffect transition="in" filter="fade">
                                      <p:cBhvr>
                                        <p:cTn id="7" dur="500"/>
                                        <p:tgtEl>
                                          <p:spTgt spid="4">
                                            <p:graphicEl>
                                              <a:dgm id="{D5507DEA-F68C-4326-ACBD-E906DC40E0A4}"/>
                                            </p:graphic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07E0A74E-9E82-4BC9-9AA5-ECDFA6CACCC9}"/>
                                            </p:graphicEl>
                                          </p:spTgt>
                                        </p:tgtEl>
                                        <p:attrNameLst>
                                          <p:attrName>style.visibility</p:attrName>
                                        </p:attrNameLst>
                                      </p:cBhvr>
                                      <p:to>
                                        <p:strVal val="visible"/>
                                      </p:to>
                                    </p:set>
                                    <p:animEffect transition="in" filter="fade">
                                      <p:cBhvr>
                                        <p:cTn id="20" dur="500"/>
                                        <p:tgtEl>
                                          <p:spTgt spid="4">
                                            <p:graphicEl>
                                              <a:dgm id="{07E0A74E-9E82-4BC9-9AA5-ECDFA6CACCC9}"/>
                                            </p:graphicEl>
                                          </p:spTgt>
                                        </p:tgtEl>
                                      </p:cBhvr>
                                    </p:animEffect>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ppt_x"/>
                                          </p:val>
                                        </p:tav>
                                        <p:tav tm="100000">
                                          <p:val>
                                            <p:strVal val="#ppt_x"/>
                                          </p:val>
                                        </p:tav>
                                      </p:tavLst>
                                    </p:anim>
                                    <p:anim calcmode="lin" valueType="num">
                                      <p:cBhvr additive="base">
                                        <p:cTn id="25" dur="500" fill="hold"/>
                                        <p:tgtEl>
                                          <p:spTgt spid="21"/>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graphicEl>
                                              <a:dgm id="{359296C7-A809-4A01-ABB9-B0C0EA511E60}"/>
                                            </p:graphicEl>
                                          </p:spTgt>
                                        </p:tgtEl>
                                        <p:attrNameLst>
                                          <p:attrName>style.visibility</p:attrName>
                                        </p:attrNameLst>
                                      </p:cBhvr>
                                      <p:to>
                                        <p:strVal val="visible"/>
                                      </p:to>
                                    </p:set>
                                    <p:animEffect transition="in" filter="fade">
                                      <p:cBhvr>
                                        <p:cTn id="38" dur="500"/>
                                        <p:tgtEl>
                                          <p:spTgt spid="4">
                                            <p:graphicEl>
                                              <a:dgm id="{359296C7-A809-4A01-ABB9-B0C0EA511E60}"/>
                                            </p:graphic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A7ECADED-BDB0-4C3C-8B17-437720ED3303}"/>
                                            </p:graphicEl>
                                          </p:spTgt>
                                        </p:tgtEl>
                                        <p:attrNameLst>
                                          <p:attrName>style.visibility</p:attrName>
                                        </p:attrNameLst>
                                      </p:cBhvr>
                                      <p:to>
                                        <p:strVal val="visible"/>
                                      </p:to>
                                    </p:set>
                                    <p:animEffect transition="in" filter="fade">
                                      <p:cBhvr>
                                        <p:cTn id="47" dur="500"/>
                                        <p:tgtEl>
                                          <p:spTgt spid="4">
                                            <p:graphicEl>
                                              <a:dgm id="{A7ECADED-BDB0-4C3C-8B17-437720ED3303}"/>
                                            </p:graphic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
                                            <p:graphicEl>
                                              <a:dgm id="{7899C0E3-C228-4C45-9DC8-A510C3C3172F}"/>
                                            </p:graphicEl>
                                          </p:spTgt>
                                        </p:tgtEl>
                                        <p:attrNameLst>
                                          <p:attrName>style.visibility</p:attrName>
                                        </p:attrNameLst>
                                      </p:cBhvr>
                                      <p:to>
                                        <p:strVal val="visible"/>
                                      </p:to>
                                    </p:set>
                                    <p:animEffect transition="in" filter="fade">
                                      <p:cBhvr>
                                        <p:cTn id="59" dur="500"/>
                                        <p:tgtEl>
                                          <p:spTgt spid="4">
                                            <p:graphicEl>
                                              <a:dgm id="{7899C0E3-C228-4C45-9DC8-A510C3C3172F}"/>
                                            </p:graphicEl>
                                          </p:spTgt>
                                        </p:tgtEl>
                                      </p:cBhvr>
                                    </p:animEffect>
                                  </p:childTnLst>
                                </p:cTn>
                              </p:par>
                            </p:childTnLst>
                          </p:cTn>
                        </p:par>
                        <p:par>
                          <p:cTn id="60" fill="hold">
                            <p:stCondLst>
                              <p:cond delay="500"/>
                            </p:stCondLst>
                            <p:childTnLst>
                              <p:par>
                                <p:cTn id="61" presetID="2" presetClass="entr" presetSubtype="4"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ppt_x"/>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500" fill="hold"/>
                                        <p:tgtEl>
                                          <p:spTgt spid="44"/>
                                        </p:tgtEl>
                                        <p:attrNameLst>
                                          <p:attrName>ppt_x</p:attrName>
                                        </p:attrNameLst>
                                      </p:cBhvr>
                                      <p:tavLst>
                                        <p:tav tm="0">
                                          <p:val>
                                            <p:strVal val="#ppt_x"/>
                                          </p:val>
                                        </p:tav>
                                        <p:tav tm="100000">
                                          <p:val>
                                            <p:strVal val="#ppt_x"/>
                                          </p:val>
                                        </p:tav>
                                      </p:tavLst>
                                    </p:anim>
                                    <p:anim calcmode="lin" valueType="num">
                                      <p:cBhvr additive="base">
                                        <p:cTn id="76" dur="500" fill="hold"/>
                                        <p:tgtEl>
                                          <p:spTgt spid="4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
                                            <p:graphicEl>
                                              <a:dgm id="{17BBF77F-AF36-48F8-A43D-86FB109C9BAB}"/>
                                            </p:graphicEl>
                                          </p:spTgt>
                                        </p:tgtEl>
                                        <p:attrNameLst>
                                          <p:attrName>style.visibility</p:attrName>
                                        </p:attrNameLst>
                                      </p:cBhvr>
                                      <p:to>
                                        <p:strVal val="visible"/>
                                      </p:to>
                                    </p:set>
                                    <p:animEffect transition="in" filter="fade">
                                      <p:cBhvr>
                                        <p:cTn id="89" dur="500"/>
                                        <p:tgtEl>
                                          <p:spTgt spid="4">
                                            <p:graphicEl>
                                              <a:dgm id="{17BBF77F-AF36-48F8-A43D-86FB109C9BAB}"/>
                                            </p:graphicEl>
                                          </p:spTgt>
                                        </p:tgtEl>
                                      </p:cBhvr>
                                    </p:animEffect>
                                  </p:childTnLst>
                                </p:cTn>
                              </p:par>
                            </p:childTnLst>
                          </p:cTn>
                        </p:par>
                        <p:par>
                          <p:cTn id="90" fill="hold">
                            <p:stCondLst>
                              <p:cond delay="500"/>
                            </p:stCondLst>
                            <p:childTnLst>
                              <p:par>
                                <p:cTn id="91" presetID="2" presetClass="entr" presetSubtype="4" fill="hold" nodeType="afterEffect">
                                  <p:stCondLst>
                                    <p:cond delay="0"/>
                                  </p:stCondLst>
                                  <p:childTnLst>
                                    <p:set>
                                      <p:cBhvr>
                                        <p:cTn id="92" dur="1" fill="hold">
                                          <p:stCondLst>
                                            <p:cond delay="0"/>
                                          </p:stCondLst>
                                        </p:cTn>
                                        <p:tgtEl>
                                          <p:spTgt spid="47"/>
                                        </p:tgtEl>
                                        <p:attrNameLst>
                                          <p:attrName>style.visibility</p:attrName>
                                        </p:attrNameLst>
                                      </p:cBhvr>
                                      <p:to>
                                        <p:strVal val="visible"/>
                                      </p:to>
                                    </p:set>
                                    <p:anim calcmode="lin" valueType="num">
                                      <p:cBhvr additive="base">
                                        <p:cTn id="93" dur="500" fill="hold"/>
                                        <p:tgtEl>
                                          <p:spTgt spid="47"/>
                                        </p:tgtEl>
                                        <p:attrNameLst>
                                          <p:attrName>ppt_x</p:attrName>
                                        </p:attrNameLst>
                                      </p:cBhvr>
                                      <p:tavLst>
                                        <p:tav tm="0">
                                          <p:val>
                                            <p:strVal val="#ppt_x"/>
                                          </p:val>
                                        </p:tav>
                                        <p:tav tm="100000">
                                          <p:val>
                                            <p:strVal val="#ppt_x"/>
                                          </p:val>
                                        </p:tav>
                                      </p:tavLst>
                                    </p:anim>
                                    <p:anim calcmode="lin" valueType="num">
                                      <p:cBhvr additive="base">
                                        <p:cTn id="94" dur="500" fill="hold"/>
                                        <p:tgtEl>
                                          <p:spTgt spid="4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additive="base">
                                        <p:cTn id="97" dur="500" fill="hold"/>
                                        <p:tgtEl>
                                          <p:spTgt spid="48"/>
                                        </p:tgtEl>
                                        <p:attrNameLst>
                                          <p:attrName>ppt_x</p:attrName>
                                        </p:attrNameLst>
                                      </p:cBhvr>
                                      <p:tavLst>
                                        <p:tav tm="0">
                                          <p:val>
                                            <p:strVal val="#ppt_x"/>
                                          </p:val>
                                        </p:tav>
                                        <p:tav tm="100000">
                                          <p:val>
                                            <p:strVal val="#ppt_x"/>
                                          </p:val>
                                        </p:tav>
                                      </p:tavLst>
                                    </p:anim>
                                    <p:anim calcmode="lin" valueType="num">
                                      <p:cBhvr additive="base">
                                        <p:cTn id="98" dur="500" fill="hold"/>
                                        <p:tgtEl>
                                          <p:spTgt spid="48"/>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anim calcmode="lin" valueType="num">
                                      <p:cBhvr additive="base">
                                        <p:cTn id="101" dur="500" fill="hold"/>
                                        <p:tgtEl>
                                          <p:spTgt spid="49"/>
                                        </p:tgtEl>
                                        <p:attrNameLst>
                                          <p:attrName>ppt_x</p:attrName>
                                        </p:attrNameLst>
                                      </p:cBhvr>
                                      <p:tavLst>
                                        <p:tav tm="0">
                                          <p:val>
                                            <p:strVal val="#ppt_x"/>
                                          </p:val>
                                        </p:tav>
                                        <p:tav tm="100000">
                                          <p:val>
                                            <p:strVal val="#ppt_x"/>
                                          </p:val>
                                        </p:tav>
                                      </p:tavLst>
                                    </p:anim>
                                    <p:anim calcmode="lin" valueType="num">
                                      <p:cBhvr additive="base">
                                        <p:cTn id="102" dur="500" fill="hold"/>
                                        <p:tgtEl>
                                          <p:spTgt spid="4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additive="base">
                                        <p:cTn id="105" dur="500" fill="hold"/>
                                        <p:tgtEl>
                                          <p:spTgt spid="50"/>
                                        </p:tgtEl>
                                        <p:attrNameLst>
                                          <p:attrName>ppt_x</p:attrName>
                                        </p:attrNameLst>
                                      </p:cBhvr>
                                      <p:tavLst>
                                        <p:tav tm="0">
                                          <p:val>
                                            <p:strVal val="#ppt_x"/>
                                          </p:val>
                                        </p:tav>
                                        <p:tav tm="100000">
                                          <p:val>
                                            <p:strVal val="#ppt_x"/>
                                          </p:val>
                                        </p:tav>
                                      </p:tavLst>
                                    </p:anim>
                                    <p:anim calcmode="lin" valueType="num">
                                      <p:cBhvr additive="base">
                                        <p:cTn id="10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21" grpId="0" animBg="1"/>
      <p:bldP spid="22" grpId="0" animBg="1"/>
      <p:bldP spid="23" grpId="0" animBg="1"/>
      <p:bldP spid="39" grpId="0" animBg="1"/>
      <p:bldP spid="40" grpId="0" animBg="1"/>
      <p:bldP spid="41" grpId="0" animBg="1"/>
      <p:bldP spid="42" grpId="0" animBg="1"/>
      <p:bldP spid="43" grpId="0" animBg="1"/>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5B9-75C7-FD55-60C7-F4A4F6151D90}"/>
              </a:ext>
            </a:extLst>
          </p:cNvPr>
          <p:cNvSpPr>
            <a:spLocks noGrp="1"/>
          </p:cNvSpPr>
          <p:nvPr>
            <p:ph type="title"/>
          </p:nvPr>
        </p:nvSpPr>
        <p:spPr>
          <a:xfrm>
            <a:off x="307339" y="220980"/>
            <a:ext cx="10769600" cy="990600"/>
          </a:xfrm>
        </p:spPr>
        <p:txBody>
          <a:bodyPr>
            <a:normAutofit/>
          </a:bodyPr>
          <a:lstStyle/>
          <a:p>
            <a:r>
              <a:rPr lang="en-US" sz="3200" b="1">
                <a:solidFill>
                  <a:srgbClr val="1EABDA"/>
                </a:solidFill>
                <a:latin typeface="Roboto"/>
              </a:rPr>
              <a:t>By the end of the workshop, you will be able to</a:t>
            </a:r>
          </a:p>
        </p:txBody>
      </p:sp>
      <p:sp>
        <p:nvSpPr>
          <p:cNvPr id="3" name="Content Placeholder 2">
            <a:extLst>
              <a:ext uri="{FF2B5EF4-FFF2-40B4-BE49-F238E27FC236}">
                <a16:creationId xmlns:a16="http://schemas.microsoft.com/office/drawing/2014/main" id="{BC319140-ACFA-70B8-239D-C89F525C09F6}"/>
              </a:ext>
            </a:extLst>
          </p:cNvPr>
          <p:cNvSpPr>
            <a:spLocks noGrp="1"/>
          </p:cNvSpPr>
          <p:nvPr>
            <p:ph idx="1"/>
          </p:nvPr>
        </p:nvSpPr>
        <p:spPr>
          <a:xfrm>
            <a:off x="396241" y="1668780"/>
            <a:ext cx="5745478" cy="3703320"/>
          </a:xfrm>
        </p:spPr>
        <p:txBody>
          <a:bodyPr>
            <a:normAutofit fontScale="85000" lnSpcReduction="10000"/>
          </a:bodyPr>
          <a:lstStyle/>
          <a:p>
            <a:pPr>
              <a:buClr>
                <a:schemeClr val="accent1"/>
              </a:buClr>
            </a:pPr>
            <a:r>
              <a:rPr lang="en-US" sz="2600">
                <a:latin typeface="Arial" panose="020B0604020202020204" pitchFamily="34" charset="0"/>
                <a:cs typeface="Arial" panose="020B0604020202020204" pitchFamily="34" charset="0"/>
              </a:rPr>
              <a:t>Get started with phased arrays in MATLAB and apply them in your projects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Design and analyze various array configurations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Understand the basics of pattern synthesis</a:t>
            </a:r>
          </a:p>
          <a:p>
            <a:pPr>
              <a:buClr>
                <a:schemeClr val="accent1"/>
              </a:buClr>
            </a:pPr>
            <a:endParaRPr lang="en-US" sz="2600">
              <a:latin typeface="Arial" panose="020B0604020202020204" pitchFamily="34" charset="0"/>
              <a:cs typeface="Arial" panose="020B0604020202020204" pitchFamily="34" charset="0"/>
            </a:endParaRPr>
          </a:p>
          <a:p>
            <a:pPr>
              <a:buClr>
                <a:schemeClr val="accent1"/>
              </a:buClr>
            </a:pPr>
            <a:r>
              <a:rPr lang="en-US" sz="2600">
                <a:latin typeface="Arial" panose="020B0604020202020204" pitchFamily="34" charset="0"/>
                <a:cs typeface="Arial" panose="020B0604020202020204" pitchFamily="34" charset="0"/>
              </a:rPr>
              <a:t>Integrate phased arrays into larger system-level models</a:t>
            </a:r>
          </a:p>
          <a:p>
            <a:pPr marL="457200" indent="-457200">
              <a:buAutoNum type="arabicPeriod"/>
            </a:pPr>
            <a:endParaRPr lang="en-US" sz="2800"/>
          </a:p>
          <a:p>
            <a:pPr marL="457200" indent="-457200">
              <a:buAutoNum type="arabicPeriod"/>
            </a:pPr>
            <a:endParaRPr lang="en-US" sz="2800"/>
          </a:p>
          <a:p>
            <a:pPr marL="457200" indent="-457200">
              <a:buAutoNum type="arabicPeriod"/>
            </a:pPr>
            <a:endParaRPr lang="en-US" sz="2800"/>
          </a:p>
          <a:p>
            <a:pPr marL="0" indent="0">
              <a:buNone/>
            </a:pPr>
            <a:endParaRPr lang="en-US"/>
          </a:p>
        </p:txBody>
      </p:sp>
      <p:pic>
        <p:nvPicPr>
          <p:cNvPr id="58" name="Picture 57">
            <a:extLst>
              <a:ext uri="{FF2B5EF4-FFF2-40B4-BE49-F238E27FC236}">
                <a16:creationId xmlns:a16="http://schemas.microsoft.com/office/drawing/2014/main" id="{D425DB82-13F4-BFD0-082A-33E92430EFD9}"/>
              </a:ext>
            </a:extLst>
          </p:cNvPr>
          <p:cNvPicPr>
            <a:picLocks noChangeAspect="1"/>
          </p:cNvPicPr>
          <p:nvPr/>
        </p:nvPicPr>
        <p:blipFill>
          <a:blip r:embed="rId2"/>
          <a:stretch>
            <a:fillRect/>
          </a:stretch>
        </p:blipFill>
        <p:spPr>
          <a:xfrm>
            <a:off x="6321041" y="1668780"/>
            <a:ext cx="5352798" cy="3703320"/>
          </a:xfrm>
          <a:prstGeom prst="rect">
            <a:avLst/>
          </a:prstGeom>
        </p:spPr>
      </p:pic>
    </p:spTree>
    <p:extLst>
      <p:ext uri="{BB962C8B-B14F-4D97-AF65-F5344CB8AC3E}">
        <p14:creationId xmlns:p14="http://schemas.microsoft.com/office/powerpoint/2010/main" val="2951394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Maste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8" id="{1CD62A54-CA73-8A48-ADFC-054786B739D4}" vid="{6672B003-3335-8B4C-A004-CD715063FA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EBD618CB-6207-4B41-A246-675FC36CB0F4}" vid="{B5D48090-354F-4C60-BEB6-01236D8A89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1439A1B-61DB-461C-83F7-A0353C9BF2B7}">
  <ds:schemaRefs>
    <ds:schemaRef ds:uri="19f94994-4311-4823-a682-47492cb9e3e3"/>
    <ds:schemaRef ds:uri="a70944c9-f5be-4b0f-89c7-00caf47c66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4128</Words>
  <Application>Microsoft Office PowerPoint</Application>
  <PresentationFormat>Widescreen</PresentationFormat>
  <Paragraphs>547</Paragraphs>
  <Slides>43</Slides>
  <Notes>22</Notes>
  <HiddenSlides>1</HiddenSlides>
  <MMClips>0</MMClips>
  <ScaleCrop>false</ScaleCrop>
  <HeadingPairs>
    <vt:vector size="4" baseType="variant">
      <vt:variant>
        <vt:lpstr>Theme</vt:lpstr>
      </vt:variant>
      <vt:variant>
        <vt:i4>4</vt:i4>
      </vt:variant>
      <vt:variant>
        <vt:lpstr>Slide Titles</vt:lpstr>
      </vt:variant>
      <vt:variant>
        <vt:i4>43</vt:i4>
      </vt:variant>
    </vt:vector>
  </HeadingPairs>
  <TitlesOfParts>
    <vt:vector size="47" baseType="lpstr">
      <vt:lpstr>MW_Public_widescreen</vt:lpstr>
      <vt:lpstr>Master</vt:lpstr>
      <vt:lpstr>Office Theme</vt:lpstr>
      <vt:lpstr>1_MW_Public_widescreen</vt:lpstr>
      <vt:lpstr>PowerPoint Presentation</vt:lpstr>
      <vt:lpstr>Agenda</vt:lpstr>
      <vt:lpstr>Use MATLAB Online for this workshop</vt:lpstr>
      <vt:lpstr>If you don’t already have MATLAB Online access:</vt:lpstr>
      <vt:lpstr>You will need two links for the workshop</vt:lpstr>
      <vt:lpstr>Let’s hear from you!</vt:lpstr>
      <vt:lpstr>Typical applications of phased arrays</vt:lpstr>
      <vt:lpstr>Design, Simulate and Analyze Phased Arrays</vt:lpstr>
      <vt:lpstr>By the end of the workshop, you will be able to</vt:lpstr>
      <vt:lpstr>PowerPoint Presentation</vt:lpstr>
      <vt:lpstr>Exercise 1: Create an array with custom antenna elements</vt:lpstr>
      <vt:lpstr>Spherical Coordinate System in the Phased Array Toolbox</vt:lpstr>
      <vt:lpstr>Phased Array System Toolbox uses functions and objects:</vt:lpstr>
      <vt:lpstr>MATLAB Live Scripts and Coding Practices</vt:lpstr>
      <vt:lpstr>PowerPoint Presentation</vt:lpstr>
      <vt:lpstr>Do you design antennas specifically for phased array systems?  Are you focused more on element-level design, array configuration, or both?  2. What tools or software do you typically use for antenna or array design?  e.g., MATLAB, CST Studio, HFSS, in-house tools?  3. How important is electromagnetic (EM) analysis in your workflow?  Do you perform full-wave simulations, or rely more on array-level approximations?</vt:lpstr>
      <vt:lpstr>PowerPoint Presentation</vt:lpstr>
      <vt:lpstr>Exercise 2: Rapid Prototyping of Antenna Arrays</vt:lpstr>
      <vt:lpstr>Array Patterns Determined by Element Pattern and Spatial Configuration</vt:lpstr>
      <vt:lpstr>Options for Array Factor</vt:lpstr>
      <vt:lpstr>Options for element patterns</vt:lpstr>
      <vt:lpstr>PowerPoint Presentation</vt:lpstr>
      <vt:lpstr>PowerPoint Presentation</vt:lpstr>
      <vt:lpstr>Related Resources</vt:lpstr>
      <vt:lpstr>PowerPoint Presentation</vt:lpstr>
      <vt:lpstr>Exercise 3: Beamforming, Nulling and Steering</vt:lpstr>
      <vt:lpstr>What is Beamforming and Nulling?</vt:lpstr>
      <vt:lpstr>Supported beamformers in MATLAB</vt:lpstr>
      <vt:lpstr>PowerPoint Presentation</vt:lpstr>
      <vt:lpstr>Phased Array Antenna  Performance Specifications</vt:lpstr>
      <vt:lpstr>PowerPoint Presentation</vt:lpstr>
      <vt:lpstr>Exercise 3 – related resources</vt:lpstr>
      <vt:lpstr>PowerPoint Presentation</vt:lpstr>
      <vt:lpstr>Exercise 4: Implement array in a scenario over terrain</vt:lpstr>
      <vt:lpstr>PowerPoint Presentation</vt:lpstr>
      <vt:lpstr> Related resources: RF Propagation Models in Antenna Toolbox</vt:lpstr>
      <vt:lpstr>Related Resources: Visualization and Analysis with Antenna Toolbox</vt:lpstr>
      <vt:lpstr>Exercise 4 steps: Deploy antenna array in real world scenario  </vt:lpstr>
      <vt:lpstr>Exercise 4 steps : adaptive beamforming workflow </vt:lpstr>
      <vt:lpstr>Exercise 4: functions used in exercise</vt:lpstr>
      <vt:lpstr>GO DO EXERCISE 4 NOW (20 minutes)</vt:lpstr>
      <vt:lpstr>SUMMARY</vt:lpstr>
      <vt:lpstr>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Akash Gopisetty</dc:creator>
  <cp:keywords>Version 23.0</cp:keywords>
  <dc:description/>
  <cp:lastModifiedBy>Akash Gopisetty</cp:lastModifiedBy>
  <cp:revision>167</cp:revision>
  <dcterms:created xsi:type="dcterms:W3CDTF">2025-04-28T14:25:10Z</dcterms:created>
  <dcterms:modified xsi:type="dcterms:W3CDTF">2025-06-23T15:31:20Z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